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question is getting kinda uncomfortable. Say you build a small SaaS today, an internal dashboard, AI workflow, some niche analytics thing. A few years ago you could say “well, customer cannot build this themselves” and that was a pretty reasonable argument. Now... are we sure?
Somebody reasonably tech savvy can open ChatGPT, Lovable, Replit, Cursor, n8n etc and get something that does 70% of the job over a weekend. It won't be exactly your product, probably won't look as good either, but for their own use that might be enough. So why are they paying you every month? I think quite a few SaaS ideas look weaker once you actually sit with that question, especially compared to even 2 years ago.
If the whole thing is basically an interface around an API, I'd be a little nervous. You can describe it in a paragraph and get a rough version by dinner. Doesn't automatically mean there's no business there, but “I know how to make this and you don't” is doing less and less work for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can technically build my own CRM. Can also fix my sink, cook every meal, host an email server, sew my clothes. I don't do most of that. Being able to make something doesn't mean I want another thing to look after, and I think this gets lost when people compare a subscription price with one weekend of coding.
After the weekend there's setup, bugs, some API changing, auth randomly breaking, backups, security, that weird file somebody uploads six months later. Then your actual workflow changes and you have to go back into the thing you barely remember building. Version 0.1 is getting easy. Keeping it useful for yourself for the next two years sounds considerably less fun.
So yeah, people will still pay to avoid all that. But you have to actually make their life easier. If your product gives me more headache than my vibecoded version, well, why am I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keep thinking about the difference between a tool that technically does something and one that's been dealing with real people doing that thing for a few years. They can look almost identical. Paste something in, get an answer, nice interface. Except one already knows about the awful files people upload, the exceptions nobody mentioned in the spec, what the customer actually means when they ask for this output.
There's usually a bunch of ugly rules in there, templates somebody kept fixing, prompts that were tested against real examples, industry stuff you wouldn't know to ask about. You can copy the main workflow on Saturday. You don't get the last 3 years of “oh yeah, this breaks when they upload THIS kind of file” with it. Honestly that boring knowledge starts looking pretty valuable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some fairly mediocre products are probably going to survive just because people already know them. If I need a tool today and there's one with 40k users, reviews, documentation, integrations, somebody I can message when it breaks, I might just buy it. I have other things to do. The fact that I could build an alternative doesn't have to be relevant to my decision at all.
Getting the code made is cheaper now, getting people to notice you and trust you still seems pretty hard. Then there's the habit of opening the same tool every morning, having your stuff in it, knowing where everything is. A very simple product with all of that can be worth a lot more than an impressive one nobody knows exists. Slightly depressing for engineers maybe, but yeah.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some products I think the money is going to move towards the work around the software. A customer doesn't necessarily want an “AI tool that summarizes feedback”. They want their feedback from five different places brought together, cleaned up, mapped to the categories their team uses, and they want somebody to answer when the summaries start producing garbage.
Building the summarizer is pretty doable. Getting that whole mess working inside an actual company, then keeping it useful, is a different amount of work. You could charge for setting it up, adapting it to their process, integrations, support, expert review. Compliance or a human who takes over when the automation gets confused can matter a lot too, depending on who you're selling to.
The interface is just the part they can see. I wouldn't assume that's the part they're really paying for. Those “simple” workflows can turn into a pile of exceptions pretty quickly, and I think there's still quite a bit of money in dealing with the annoying bits for somebody else.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 course building your own version gets less appealing if the useful stuff comes from other people being there. Templates users have made, data they've contributed, integrations, reputation, people to collaborate with. You can build yourself an empty marketplace too, congratulations, now you need to find everyone who was supposed to be in it.
It depends on the product, not everything has a network effect just because it has users. But where that shared stuff really matters, a personal copy is missing quite a lot. Same with some B2B tools that are already buried in how a company works. Recreating the screens might be the easy part of replacing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 also less convinced that every useful thing needs to become a SaaS subscription. If you're making automations for a particular type of company, you could get paid to build and set them up, then charge for changes when they need them. A template with some help getting it running could be enough. Or the software is just something you use while doing consulting, the client pays for the job getting done.
I think we've got a bit used to turning every idea into “how do I get thousands of people paying $19 a month”. But if building costs much less, a very specific thing for 20 customers can start making sense too. You still have to deal with them and do the work obviously, it doesn't magically become passive income. Just seems like there's more room for small businesses that wouldn't have been worth building before.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also tools where “why wouldn't I build this myself?” is a pretty fair question. Generic wrappers, basic dashboards, little utilities doing one transformation, very simple content generators. Everyone gets more or less the same workflow and there's not much else going on behind it. No unusual data, no years of learning the hard bits, no particular reason to trust this one over another.
People will still buy some of them because it's convenient. I'm not saying every simple tool is dead. I just wouldn't build one on the assumption that customers won't be able to make it themselves for the next 5 years. That assumption already feels pretty shaky.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when I'm looking at an idea now, “can I build it?” is becoming the less interesting bit. Usually, probably, yes. I'm more interested in what happens when a customer realizes they can make something similar themselves. Do they leave, or do they look at everything else you're taking care of and decide they'd rather keep paying?
Could be the data, people, integrations, the fact that you understand their problem. Could honestly just be that yours works and their own version keeps breaking. That's a perfectly decent reason. If all I've got is that my button looks nicer, I'd probably spend a bit more time on the idea before building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122680" y="109728"/>
            <a:ext cx="9916160" cy="5577840"/>
          </a:xfrm>
          <a:prstGeom prst="rect">
            <a:avLst/>
          </a:prstGeom>
        </p:spPr>
      </p:pic>
      <p:sp>
        <p:nvSpPr>
          <p:cNvPr id="3" name="Text 0"/>
          <p:cNvSpPr/>
          <p:nvPr/>
        </p:nvSpPr>
        <p:spPr>
          <a:xfrm>
            <a:off x="594360" y="5733288"/>
            <a:ext cx="10789920" cy="658368"/>
          </a:xfrm>
          <a:prstGeom prst="rect">
            <a:avLst/>
          </a:prstGeom>
          <a:noFill/>
          <a:ln/>
        </p:spPr>
        <p:txBody>
          <a:bodyPr wrap="square" lIns="0" tIns="0" rIns="0" bIns="0" rtlCol="0" anchor="ctr">
            <a:normAutofit/>
          </a:bodyPr>
          <a:lstStyle/>
          <a:p>
            <a:pPr indent="0" marL="0">
              <a:buNone/>
            </a:pPr>
            <a:r>
              <a:rPr lang="en-US" sz="2300" b="1" dirty="0">
                <a:solidFill>
                  <a:srgbClr val="151515"/>
                </a:solidFill>
                <a:latin typeface="Arial" pitchFamily="34" charset="0"/>
                <a:ea typeface="Arial" pitchFamily="34" charset="-122"/>
                <a:cs typeface="Arial" pitchFamily="34" charset="-120"/>
              </a:rPr>
              <a:t>If anyone can build now, what can you actually sell?</a:t>
            </a:r>
            <a:endParaRPr lang="en-US" sz="2300" dirty="0"/>
          </a:p>
        </p:txBody>
      </p:sp>
      <p:sp>
        <p:nvSpPr>
          <p:cNvPr id="4" name="Text 1"/>
          <p:cNvSpPr/>
          <p:nvPr/>
        </p:nvSpPr>
        <p:spPr>
          <a:xfrm>
            <a:off x="594360" y="6492240"/>
            <a:ext cx="9144000" cy="182880"/>
          </a:xfrm>
          <a:prstGeom prst="rect">
            <a:avLst/>
          </a:prstGeom>
          <a:noFill/>
          <a:ln/>
        </p:spPr>
        <p:txBody>
          <a:bodyPr wrap="square" lIns="0" tIns="0" rIns="0" bIns="0" rtlCol="0" anchor="ctr">
            <a:normAutofit/>
          </a:bodyPr>
          <a:lstStyle/>
          <a:p>
            <a:pPr indent="0" marL="0">
              <a:buNone/>
            </a:pPr>
            <a:r>
              <a:rPr lang="en-US" sz="900" dirty="0">
                <a:solidFill>
                  <a:srgbClr val="151515"/>
                </a:solidFill>
                <a:latin typeface="Arial" pitchFamily="34" charset="0"/>
                <a:ea typeface="Arial" pitchFamily="34" charset="-122"/>
                <a:cs typeface="Arial" pitchFamily="34" charset="-120"/>
              </a:rPr>
              <a:t>Viktor Zaika</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9184"/>
            <a:ext cx="914400" cy="22860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01</a:t>
            </a:r>
            <a:endParaRPr lang="en-US" sz="1100" dirty="0"/>
          </a:p>
        </p:txBody>
      </p:sp>
      <p:sp>
        <p:nvSpPr>
          <p:cNvPr id="3" name="Text 1"/>
          <p:cNvSpPr/>
          <p:nvPr/>
        </p:nvSpPr>
        <p:spPr>
          <a:xfrm>
            <a:off x="594360" y="822960"/>
            <a:ext cx="10972800" cy="960120"/>
          </a:xfrm>
          <a:prstGeom prst="rect">
            <a:avLst/>
          </a:prstGeom>
          <a:noFill/>
          <a:ln/>
        </p:spPr>
        <p:txBody>
          <a:bodyPr wrap="square" lIns="0" tIns="0" rIns="0" bIns="0" rtlCol="0" anchor="ctr">
            <a:normAutofit/>
          </a:bodyPr>
          <a:lstStyle/>
          <a:p>
            <a:pPr indent="0" marL="0">
              <a:buNone/>
            </a:pPr>
            <a:r>
              <a:rPr lang="en-US" sz="3100" b="1" dirty="0">
                <a:solidFill>
                  <a:srgbClr val="151515"/>
                </a:solidFill>
                <a:latin typeface="Arial" pitchFamily="34" charset="0"/>
                <a:ea typeface="Arial" pitchFamily="34" charset="-122"/>
                <a:cs typeface="Arial" pitchFamily="34" charset="-120"/>
              </a:rPr>
              <a:t>People still pay to NOT build things</a:t>
            </a:r>
            <a:endParaRPr lang="en-US" sz="3100" dirty="0"/>
          </a:p>
        </p:txBody>
      </p:sp>
      <p:sp>
        <p:nvSpPr>
          <p:cNvPr id="4" name="Shape 2"/>
          <p:cNvSpPr/>
          <p:nvPr/>
        </p:nvSpPr>
        <p:spPr>
          <a:xfrm>
            <a:off x="594360" y="6373368"/>
            <a:ext cx="10972800" cy="0"/>
          </a:xfrm>
          <a:prstGeom prst="line">
            <a:avLst/>
          </a:prstGeom>
          <a:noFill/>
          <a:ln w="8890">
            <a:solidFill>
              <a:srgbClr val="CCCCCC"/>
            </a:solidFill>
            <a:prstDash val="solid"/>
          </a:ln>
        </p:spPr>
      </p:sp>
      <p:sp>
        <p:nvSpPr>
          <p:cNvPr id="5" name="Text 3"/>
          <p:cNvSpPr/>
          <p:nvPr/>
        </p:nvSpPr>
        <p:spPr>
          <a:xfrm>
            <a:off x="594360" y="6510528"/>
            <a:ext cx="9144000" cy="182880"/>
          </a:xfrm>
          <a:prstGeom prst="rect">
            <a:avLst/>
          </a:prstGeom>
          <a:noFill/>
          <a:ln/>
        </p:spPr>
        <p:txBody>
          <a:bodyPr wrap="square" lIns="0" tIns="0" rIns="0" bIns="0" rtlCol="0" anchor="ctr">
            <a:normAutofit/>
          </a:bodyPr>
          <a:lstStyle/>
          <a:p>
            <a:pPr indent="0" marL="0">
              <a:buNone/>
            </a:pPr>
            <a:r>
              <a:rPr lang="en-US" sz="900" dirty="0">
                <a:solidFill>
                  <a:srgbClr val="777777"/>
                </a:solidFill>
                <a:latin typeface="Arial" pitchFamily="34" charset="0"/>
                <a:ea typeface="Arial" pitchFamily="34" charset="-122"/>
                <a:cs typeface="Arial" pitchFamily="34" charset="-120"/>
              </a:rPr>
              <a:t>Viktor Zaika</a:t>
            </a:r>
            <a:endParaRPr lang="en-US" sz="900" dirty="0"/>
          </a:p>
        </p:txBody>
      </p:sp>
      <p:pic>
        <p:nvPicPr>
          <p:cNvPr id="6" name="Image 0" descr="preencoded.png">    </p:cNvPr>
          <p:cNvPicPr>
            <a:picLocks noChangeAspect="1"/>
          </p:cNvPicPr>
          <p:nvPr/>
        </p:nvPicPr>
        <p:blipFill>
          <a:blip r:embed="rId1"/>
          <a:stretch>
            <a:fillRect/>
          </a:stretch>
        </p:blipFill>
        <p:spPr>
          <a:xfrm>
            <a:off x="1304653" y="1901952"/>
            <a:ext cx="9552214" cy="2971800"/>
          </a:xfrm>
          <a:prstGeom prst="rect">
            <a:avLst/>
          </a:prstGeom>
        </p:spPr>
      </p:pic>
      <p:sp>
        <p:nvSpPr>
          <p:cNvPr id="7" name="Text 4"/>
          <p:cNvSpPr/>
          <p:nvPr/>
        </p:nvSpPr>
        <p:spPr>
          <a:xfrm>
            <a:off x="594360" y="5166360"/>
            <a:ext cx="10789920" cy="777240"/>
          </a:xfrm>
          <a:prstGeom prst="rect">
            <a:avLst/>
          </a:prstGeom>
          <a:noFill/>
          <a:ln/>
        </p:spPr>
        <p:txBody>
          <a:bodyPr wrap="square" lIns="0" tIns="0" rIns="0" bIns="0" rtlCol="0" anchor="ctr">
            <a:normAutofit/>
          </a:bodyPr>
          <a:lstStyle/>
          <a:p>
            <a:pPr indent="0" marL="0">
              <a:buNone/>
            </a:pPr>
            <a:r>
              <a:rPr lang="en-US" sz="2300" dirty="0">
                <a:solidFill>
                  <a:srgbClr val="151515"/>
                </a:solidFill>
                <a:latin typeface="Arial" pitchFamily="34" charset="0"/>
                <a:ea typeface="Arial" pitchFamily="34" charset="-122"/>
                <a:cs typeface="Arial" pitchFamily="34" charset="-120"/>
              </a:rPr>
              <a:t>People pay to avoid owning the maintenance.</a:t>
            </a:r>
            <a:endParaRPr lang="en-US" sz="2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9184"/>
            <a:ext cx="914400" cy="22860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02</a:t>
            </a:r>
            <a:endParaRPr lang="en-US" sz="1100" dirty="0"/>
          </a:p>
        </p:txBody>
      </p:sp>
      <p:sp>
        <p:nvSpPr>
          <p:cNvPr id="3" name="Text 1"/>
          <p:cNvSpPr/>
          <p:nvPr/>
        </p:nvSpPr>
        <p:spPr>
          <a:xfrm>
            <a:off x="594360" y="822960"/>
            <a:ext cx="10972800" cy="960120"/>
          </a:xfrm>
          <a:prstGeom prst="rect">
            <a:avLst/>
          </a:prstGeom>
          <a:noFill/>
          <a:ln/>
        </p:spPr>
        <p:txBody>
          <a:bodyPr wrap="square" lIns="0" tIns="0" rIns="0" bIns="0" rtlCol="0" anchor="ctr">
            <a:normAutofit/>
          </a:bodyPr>
          <a:lstStyle/>
          <a:p>
            <a:pPr indent="0" marL="0">
              <a:buNone/>
            </a:pPr>
            <a:r>
              <a:rPr lang="en-US" sz="3100" b="1" dirty="0">
                <a:solidFill>
                  <a:srgbClr val="151515"/>
                </a:solidFill>
                <a:latin typeface="Arial" pitchFamily="34" charset="0"/>
                <a:ea typeface="Arial" pitchFamily="34" charset="-122"/>
                <a:cs typeface="Arial" pitchFamily="34" charset="-120"/>
              </a:rPr>
              <a:t>Sell accumulated knowledge, not only software</a:t>
            </a:r>
            <a:endParaRPr lang="en-US" sz="3100" dirty="0"/>
          </a:p>
        </p:txBody>
      </p:sp>
      <p:sp>
        <p:nvSpPr>
          <p:cNvPr id="4" name="Shape 2"/>
          <p:cNvSpPr/>
          <p:nvPr/>
        </p:nvSpPr>
        <p:spPr>
          <a:xfrm>
            <a:off x="594360" y="6373368"/>
            <a:ext cx="10972800" cy="0"/>
          </a:xfrm>
          <a:prstGeom prst="line">
            <a:avLst/>
          </a:prstGeom>
          <a:noFill/>
          <a:ln w="8890">
            <a:solidFill>
              <a:srgbClr val="CCCCCC"/>
            </a:solidFill>
            <a:prstDash val="solid"/>
          </a:ln>
        </p:spPr>
      </p:sp>
      <p:sp>
        <p:nvSpPr>
          <p:cNvPr id="5" name="Text 3"/>
          <p:cNvSpPr/>
          <p:nvPr/>
        </p:nvSpPr>
        <p:spPr>
          <a:xfrm>
            <a:off x="594360" y="6510528"/>
            <a:ext cx="9144000" cy="182880"/>
          </a:xfrm>
          <a:prstGeom prst="rect">
            <a:avLst/>
          </a:prstGeom>
          <a:noFill/>
          <a:ln/>
        </p:spPr>
        <p:txBody>
          <a:bodyPr wrap="square" lIns="0" tIns="0" rIns="0" bIns="0" rtlCol="0" anchor="ctr">
            <a:normAutofit/>
          </a:bodyPr>
          <a:lstStyle/>
          <a:p>
            <a:pPr indent="0" marL="0">
              <a:buNone/>
            </a:pPr>
            <a:r>
              <a:rPr lang="en-US" sz="900" dirty="0">
                <a:solidFill>
                  <a:srgbClr val="777777"/>
                </a:solidFill>
                <a:latin typeface="Arial" pitchFamily="34" charset="0"/>
                <a:ea typeface="Arial" pitchFamily="34" charset="-122"/>
                <a:cs typeface="Arial" pitchFamily="34" charset="-120"/>
              </a:rPr>
              <a:t>Viktor Zaika</a:t>
            </a:r>
            <a:endParaRPr lang="en-US" sz="900" dirty="0"/>
          </a:p>
        </p:txBody>
      </p:sp>
      <p:pic>
        <p:nvPicPr>
          <p:cNvPr id="6" name="Image 0" descr="preencoded.png">    </p:cNvPr>
          <p:cNvPicPr>
            <a:picLocks noChangeAspect="1"/>
          </p:cNvPicPr>
          <p:nvPr/>
        </p:nvPicPr>
        <p:blipFill>
          <a:blip r:embed="rId1"/>
          <a:stretch>
            <a:fillRect/>
          </a:stretch>
        </p:blipFill>
        <p:spPr>
          <a:xfrm>
            <a:off x="1304653" y="1901952"/>
            <a:ext cx="9552214" cy="2971800"/>
          </a:xfrm>
          <a:prstGeom prst="rect">
            <a:avLst/>
          </a:prstGeom>
        </p:spPr>
      </p:pic>
      <p:sp>
        <p:nvSpPr>
          <p:cNvPr id="7" name="Text 4"/>
          <p:cNvSpPr/>
          <p:nvPr/>
        </p:nvSpPr>
        <p:spPr>
          <a:xfrm>
            <a:off x="594360" y="5166360"/>
            <a:ext cx="10789920" cy="777240"/>
          </a:xfrm>
          <a:prstGeom prst="rect">
            <a:avLst/>
          </a:prstGeom>
          <a:noFill/>
          <a:ln/>
        </p:spPr>
        <p:txBody>
          <a:bodyPr wrap="square" lIns="0" tIns="0" rIns="0" bIns="0" rtlCol="0" anchor="ctr">
            <a:normAutofit/>
          </a:bodyPr>
          <a:lstStyle/>
          <a:p>
            <a:pPr indent="0" marL="0">
              <a:buNone/>
            </a:pPr>
            <a:r>
              <a:rPr lang="en-US" sz="2300" dirty="0">
                <a:solidFill>
                  <a:srgbClr val="151515"/>
                </a:solidFill>
                <a:latin typeface="Arial" pitchFamily="34" charset="0"/>
                <a:ea typeface="Arial" pitchFamily="34" charset="-122"/>
                <a:cs typeface="Arial" pitchFamily="34" charset="-120"/>
              </a:rPr>
              <a:t>The hard part to copy may be what you have learned.</a:t>
            </a:r>
            <a:endParaRPr lang="en-US" sz="2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9184"/>
            <a:ext cx="914400" cy="22860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03</a:t>
            </a:r>
            <a:endParaRPr lang="en-US" sz="1100" dirty="0"/>
          </a:p>
        </p:txBody>
      </p:sp>
      <p:sp>
        <p:nvSpPr>
          <p:cNvPr id="3" name="Text 1"/>
          <p:cNvSpPr/>
          <p:nvPr/>
        </p:nvSpPr>
        <p:spPr>
          <a:xfrm>
            <a:off x="594360" y="822960"/>
            <a:ext cx="10972800" cy="960120"/>
          </a:xfrm>
          <a:prstGeom prst="rect">
            <a:avLst/>
          </a:prstGeom>
          <a:noFill/>
          <a:ln/>
        </p:spPr>
        <p:txBody>
          <a:bodyPr wrap="square" lIns="0" tIns="0" rIns="0" bIns="0" rtlCol="0" anchor="ctr">
            <a:normAutofit/>
          </a:bodyPr>
          <a:lstStyle/>
          <a:p>
            <a:pPr indent="0" marL="0">
              <a:buNone/>
            </a:pPr>
            <a:r>
              <a:rPr lang="en-US" sz="3100" b="1" dirty="0">
                <a:solidFill>
                  <a:srgbClr val="151515"/>
                </a:solidFill>
                <a:latin typeface="Arial" pitchFamily="34" charset="0"/>
                <a:ea typeface="Arial" pitchFamily="34" charset="-122"/>
                <a:cs typeface="Arial" pitchFamily="34" charset="-120"/>
              </a:rPr>
              <a:t>Distribution becomes even more important</a:t>
            </a:r>
            <a:endParaRPr lang="en-US" sz="3100" dirty="0"/>
          </a:p>
        </p:txBody>
      </p:sp>
      <p:sp>
        <p:nvSpPr>
          <p:cNvPr id="4" name="Shape 2"/>
          <p:cNvSpPr/>
          <p:nvPr/>
        </p:nvSpPr>
        <p:spPr>
          <a:xfrm>
            <a:off x="594360" y="6373368"/>
            <a:ext cx="10972800" cy="0"/>
          </a:xfrm>
          <a:prstGeom prst="line">
            <a:avLst/>
          </a:prstGeom>
          <a:noFill/>
          <a:ln w="8890">
            <a:solidFill>
              <a:srgbClr val="CCCCCC"/>
            </a:solidFill>
            <a:prstDash val="solid"/>
          </a:ln>
        </p:spPr>
      </p:sp>
      <p:sp>
        <p:nvSpPr>
          <p:cNvPr id="5" name="Text 3"/>
          <p:cNvSpPr/>
          <p:nvPr/>
        </p:nvSpPr>
        <p:spPr>
          <a:xfrm>
            <a:off x="594360" y="6510528"/>
            <a:ext cx="9144000" cy="182880"/>
          </a:xfrm>
          <a:prstGeom prst="rect">
            <a:avLst/>
          </a:prstGeom>
          <a:noFill/>
          <a:ln/>
        </p:spPr>
        <p:txBody>
          <a:bodyPr wrap="square" lIns="0" tIns="0" rIns="0" bIns="0" rtlCol="0" anchor="ctr">
            <a:normAutofit/>
          </a:bodyPr>
          <a:lstStyle/>
          <a:p>
            <a:pPr indent="0" marL="0">
              <a:buNone/>
            </a:pPr>
            <a:r>
              <a:rPr lang="en-US" sz="900" dirty="0">
                <a:solidFill>
                  <a:srgbClr val="777777"/>
                </a:solidFill>
                <a:latin typeface="Arial" pitchFamily="34" charset="0"/>
                <a:ea typeface="Arial" pitchFamily="34" charset="-122"/>
                <a:cs typeface="Arial" pitchFamily="34" charset="-120"/>
              </a:rPr>
              <a:t>Viktor Zaika</a:t>
            </a:r>
            <a:endParaRPr lang="en-US" sz="900" dirty="0"/>
          </a:p>
        </p:txBody>
      </p:sp>
      <p:pic>
        <p:nvPicPr>
          <p:cNvPr id="6" name="Image 0" descr="preencoded.png">    </p:cNvPr>
          <p:cNvPicPr>
            <a:picLocks noChangeAspect="1"/>
          </p:cNvPicPr>
          <p:nvPr/>
        </p:nvPicPr>
        <p:blipFill>
          <a:blip r:embed="rId1"/>
          <a:stretch>
            <a:fillRect/>
          </a:stretch>
        </p:blipFill>
        <p:spPr>
          <a:xfrm>
            <a:off x="1304653" y="1901952"/>
            <a:ext cx="9552214" cy="2971800"/>
          </a:xfrm>
          <a:prstGeom prst="rect">
            <a:avLst/>
          </a:prstGeom>
        </p:spPr>
      </p:pic>
      <p:sp>
        <p:nvSpPr>
          <p:cNvPr id="7" name="Text 4"/>
          <p:cNvSpPr/>
          <p:nvPr/>
        </p:nvSpPr>
        <p:spPr>
          <a:xfrm>
            <a:off x="594360" y="5166360"/>
            <a:ext cx="10789920" cy="777240"/>
          </a:xfrm>
          <a:prstGeom prst="rect">
            <a:avLst/>
          </a:prstGeom>
          <a:noFill/>
          <a:ln/>
        </p:spPr>
        <p:txBody>
          <a:bodyPr wrap="square" lIns="0" tIns="0" rIns="0" bIns="0" rtlCol="0" anchor="ctr">
            <a:normAutofit/>
          </a:bodyPr>
          <a:lstStyle/>
          <a:p>
            <a:pPr indent="0" marL="0">
              <a:buNone/>
            </a:pPr>
            <a:r>
              <a:rPr lang="en-US" sz="2300" dirty="0">
                <a:solidFill>
                  <a:srgbClr val="151515"/>
                </a:solidFill>
                <a:latin typeface="Arial" pitchFamily="34" charset="0"/>
                <a:ea typeface="Arial" pitchFamily="34" charset="-122"/>
                <a:cs typeface="Arial" pitchFamily="34" charset="-120"/>
              </a:rPr>
              <a:t>Cheaper code does not create a trusted product.</a:t>
            </a:r>
            <a:endParaRPr lang="en-US" sz="2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9184"/>
            <a:ext cx="914400" cy="22860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04</a:t>
            </a:r>
            <a:endParaRPr lang="en-US" sz="1100" dirty="0"/>
          </a:p>
        </p:txBody>
      </p:sp>
      <p:sp>
        <p:nvSpPr>
          <p:cNvPr id="3" name="Text 1"/>
          <p:cNvSpPr/>
          <p:nvPr/>
        </p:nvSpPr>
        <p:spPr>
          <a:xfrm>
            <a:off x="594360" y="822960"/>
            <a:ext cx="10972800" cy="960120"/>
          </a:xfrm>
          <a:prstGeom prst="rect">
            <a:avLst/>
          </a:prstGeom>
          <a:noFill/>
          <a:ln/>
        </p:spPr>
        <p:txBody>
          <a:bodyPr wrap="square" lIns="0" tIns="0" rIns="0" bIns="0" rtlCol="0" anchor="ctr">
            <a:normAutofit/>
          </a:bodyPr>
          <a:lstStyle/>
          <a:p>
            <a:pPr indent="0" marL="0">
              <a:buNone/>
            </a:pPr>
            <a:r>
              <a:rPr lang="en-US" sz="3100" b="1" dirty="0">
                <a:solidFill>
                  <a:srgbClr val="151515"/>
                </a:solidFill>
                <a:latin typeface="Arial" pitchFamily="34" charset="0"/>
                <a:ea typeface="Arial" pitchFamily="34" charset="-122"/>
                <a:cs typeface="Arial" pitchFamily="34" charset="-120"/>
              </a:rPr>
              <a:t>Sell the thing around the tool</a:t>
            </a:r>
            <a:endParaRPr lang="en-US" sz="3100" dirty="0"/>
          </a:p>
        </p:txBody>
      </p:sp>
      <p:sp>
        <p:nvSpPr>
          <p:cNvPr id="4" name="Shape 2"/>
          <p:cNvSpPr/>
          <p:nvPr/>
        </p:nvSpPr>
        <p:spPr>
          <a:xfrm>
            <a:off x="594360" y="6373368"/>
            <a:ext cx="10972800" cy="0"/>
          </a:xfrm>
          <a:prstGeom prst="line">
            <a:avLst/>
          </a:prstGeom>
          <a:noFill/>
          <a:ln w="8890">
            <a:solidFill>
              <a:srgbClr val="CCCCCC"/>
            </a:solidFill>
            <a:prstDash val="solid"/>
          </a:ln>
        </p:spPr>
      </p:sp>
      <p:sp>
        <p:nvSpPr>
          <p:cNvPr id="5" name="Text 3"/>
          <p:cNvSpPr/>
          <p:nvPr/>
        </p:nvSpPr>
        <p:spPr>
          <a:xfrm>
            <a:off x="594360" y="6510528"/>
            <a:ext cx="9144000" cy="182880"/>
          </a:xfrm>
          <a:prstGeom prst="rect">
            <a:avLst/>
          </a:prstGeom>
          <a:noFill/>
          <a:ln/>
        </p:spPr>
        <p:txBody>
          <a:bodyPr wrap="square" lIns="0" tIns="0" rIns="0" bIns="0" rtlCol="0" anchor="ctr">
            <a:normAutofit/>
          </a:bodyPr>
          <a:lstStyle/>
          <a:p>
            <a:pPr indent="0" marL="0">
              <a:buNone/>
            </a:pPr>
            <a:r>
              <a:rPr lang="en-US" sz="900" dirty="0">
                <a:solidFill>
                  <a:srgbClr val="777777"/>
                </a:solidFill>
                <a:latin typeface="Arial" pitchFamily="34" charset="0"/>
                <a:ea typeface="Arial" pitchFamily="34" charset="-122"/>
                <a:cs typeface="Arial" pitchFamily="34" charset="-120"/>
              </a:rPr>
              <a:t>Viktor Zaika</a:t>
            </a:r>
            <a:endParaRPr lang="en-US" sz="900" dirty="0"/>
          </a:p>
        </p:txBody>
      </p:sp>
      <p:pic>
        <p:nvPicPr>
          <p:cNvPr id="6" name="Image 0" descr="preencoded.png">    </p:cNvPr>
          <p:cNvPicPr>
            <a:picLocks noChangeAspect="1"/>
          </p:cNvPicPr>
          <p:nvPr/>
        </p:nvPicPr>
        <p:blipFill>
          <a:blip r:embed="rId1"/>
          <a:stretch>
            <a:fillRect/>
          </a:stretch>
        </p:blipFill>
        <p:spPr>
          <a:xfrm>
            <a:off x="1304653" y="1901952"/>
            <a:ext cx="9552214" cy="2971800"/>
          </a:xfrm>
          <a:prstGeom prst="rect">
            <a:avLst/>
          </a:prstGeom>
        </p:spPr>
      </p:pic>
      <p:sp>
        <p:nvSpPr>
          <p:cNvPr id="7" name="Text 4"/>
          <p:cNvSpPr/>
          <p:nvPr/>
        </p:nvSpPr>
        <p:spPr>
          <a:xfrm>
            <a:off x="594360" y="5166360"/>
            <a:ext cx="10789920" cy="777240"/>
          </a:xfrm>
          <a:prstGeom prst="rect">
            <a:avLst/>
          </a:prstGeom>
          <a:noFill/>
          <a:ln/>
        </p:spPr>
        <p:txBody>
          <a:bodyPr wrap="square" lIns="0" tIns="0" rIns="0" bIns="0" rtlCol="0" anchor="ctr">
            <a:normAutofit/>
          </a:bodyPr>
          <a:lstStyle/>
          <a:p>
            <a:pPr indent="0" marL="0">
              <a:buNone/>
            </a:pPr>
            <a:r>
              <a:rPr lang="en-US" sz="2300" dirty="0">
                <a:solidFill>
                  <a:srgbClr val="151515"/>
                </a:solidFill>
                <a:latin typeface="Arial" pitchFamily="34" charset="0"/>
                <a:ea typeface="Arial" pitchFamily="34" charset="-122"/>
                <a:cs typeface="Arial" pitchFamily="34" charset="-120"/>
              </a:rPr>
              <a:t>Sell the outcome and the work around the interface.</a:t>
            </a:r>
            <a:endParaRPr lang="en-US" sz="2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9184"/>
            <a:ext cx="914400" cy="22860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05</a:t>
            </a:r>
            <a:endParaRPr lang="en-US" sz="1100" dirty="0"/>
          </a:p>
        </p:txBody>
      </p:sp>
      <p:sp>
        <p:nvSpPr>
          <p:cNvPr id="3" name="Text 1"/>
          <p:cNvSpPr/>
          <p:nvPr/>
        </p:nvSpPr>
        <p:spPr>
          <a:xfrm>
            <a:off x="594360" y="822960"/>
            <a:ext cx="10972800" cy="960120"/>
          </a:xfrm>
          <a:prstGeom prst="rect">
            <a:avLst/>
          </a:prstGeom>
          <a:noFill/>
          <a:ln/>
        </p:spPr>
        <p:txBody>
          <a:bodyPr wrap="square" lIns="0" tIns="0" rIns="0" bIns="0" rtlCol="0" anchor="ctr">
            <a:normAutofit/>
          </a:bodyPr>
          <a:lstStyle/>
          <a:p>
            <a:pPr indent="0" marL="0">
              <a:buNone/>
            </a:pPr>
            <a:r>
              <a:rPr lang="en-US" sz="3100" b="1" dirty="0">
                <a:solidFill>
                  <a:srgbClr val="151515"/>
                </a:solidFill>
                <a:latin typeface="Arial" pitchFamily="34" charset="0"/>
                <a:ea typeface="Arial" pitchFamily="34" charset="-122"/>
                <a:cs typeface="Arial" pitchFamily="34" charset="-120"/>
              </a:rPr>
              <a:t>Products that get better because other people use them</a:t>
            </a:r>
            <a:endParaRPr lang="en-US" sz="3100" dirty="0"/>
          </a:p>
        </p:txBody>
      </p:sp>
      <p:sp>
        <p:nvSpPr>
          <p:cNvPr id="4" name="Shape 2"/>
          <p:cNvSpPr/>
          <p:nvPr/>
        </p:nvSpPr>
        <p:spPr>
          <a:xfrm>
            <a:off x="594360" y="6373368"/>
            <a:ext cx="10972800" cy="0"/>
          </a:xfrm>
          <a:prstGeom prst="line">
            <a:avLst/>
          </a:prstGeom>
          <a:noFill/>
          <a:ln w="8890">
            <a:solidFill>
              <a:srgbClr val="CCCCCC"/>
            </a:solidFill>
            <a:prstDash val="solid"/>
          </a:ln>
        </p:spPr>
      </p:sp>
      <p:sp>
        <p:nvSpPr>
          <p:cNvPr id="5" name="Text 3"/>
          <p:cNvSpPr/>
          <p:nvPr/>
        </p:nvSpPr>
        <p:spPr>
          <a:xfrm>
            <a:off x="594360" y="6510528"/>
            <a:ext cx="9144000" cy="182880"/>
          </a:xfrm>
          <a:prstGeom prst="rect">
            <a:avLst/>
          </a:prstGeom>
          <a:noFill/>
          <a:ln/>
        </p:spPr>
        <p:txBody>
          <a:bodyPr wrap="square" lIns="0" tIns="0" rIns="0" bIns="0" rtlCol="0" anchor="ctr">
            <a:normAutofit/>
          </a:bodyPr>
          <a:lstStyle/>
          <a:p>
            <a:pPr indent="0" marL="0">
              <a:buNone/>
            </a:pPr>
            <a:r>
              <a:rPr lang="en-US" sz="900" dirty="0">
                <a:solidFill>
                  <a:srgbClr val="777777"/>
                </a:solidFill>
                <a:latin typeface="Arial" pitchFamily="34" charset="0"/>
                <a:ea typeface="Arial" pitchFamily="34" charset="-122"/>
                <a:cs typeface="Arial" pitchFamily="34" charset="-120"/>
              </a:rPr>
              <a:t>Viktor Zaika</a:t>
            </a:r>
            <a:endParaRPr lang="en-US" sz="900" dirty="0"/>
          </a:p>
        </p:txBody>
      </p:sp>
      <p:pic>
        <p:nvPicPr>
          <p:cNvPr id="6" name="Image 0" descr="preencoded.png">    </p:cNvPr>
          <p:cNvPicPr>
            <a:picLocks noChangeAspect="1"/>
          </p:cNvPicPr>
          <p:nvPr/>
        </p:nvPicPr>
        <p:blipFill>
          <a:blip r:embed="rId1"/>
          <a:stretch>
            <a:fillRect/>
          </a:stretch>
        </p:blipFill>
        <p:spPr>
          <a:xfrm>
            <a:off x="1304653" y="1901952"/>
            <a:ext cx="9552214" cy="2971800"/>
          </a:xfrm>
          <a:prstGeom prst="rect">
            <a:avLst/>
          </a:prstGeom>
        </p:spPr>
      </p:pic>
      <p:sp>
        <p:nvSpPr>
          <p:cNvPr id="7" name="Text 4"/>
          <p:cNvSpPr/>
          <p:nvPr/>
        </p:nvSpPr>
        <p:spPr>
          <a:xfrm>
            <a:off x="594360" y="5166360"/>
            <a:ext cx="10789920" cy="777240"/>
          </a:xfrm>
          <a:prstGeom prst="rect">
            <a:avLst/>
          </a:prstGeom>
          <a:noFill/>
          <a:ln/>
        </p:spPr>
        <p:txBody>
          <a:bodyPr wrap="square" lIns="0" tIns="0" rIns="0" bIns="0" rtlCol="0" anchor="ctr">
            <a:normAutofit/>
          </a:bodyPr>
          <a:lstStyle/>
          <a:p>
            <a:pPr indent="0" marL="0">
              <a:buNone/>
            </a:pPr>
            <a:r>
              <a:rPr lang="en-US" sz="2300" dirty="0">
                <a:solidFill>
                  <a:srgbClr val="151515"/>
                </a:solidFill>
                <a:latin typeface="Arial" pitchFamily="34" charset="0"/>
                <a:ea typeface="Arial" pitchFamily="34" charset="-122"/>
                <a:cs typeface="Arial" pitchFamily="34" charset="-120"/>
              </a:rPr>
              <a:t>A copy starts without the surrounding network.</a:t>
            </a:r>
            <a:endParaRPr lang="en-US" sz="2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9184"/>
            <a:ext cx="914400" cy="22860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06</a:t>
            </a:r>
            <a:endParaRPr lang="en-US" sz="1100" dirty="0"/>
          </a:p>
        </p:txBody>
      </p:sp>
      <p:sp>
        <p:nvSpPr>
          <p:cNvPr id="3" name="Text 1"/>
          <p:cNvSpPr/>
          <p:nvPr/>
        </p:nvSpPr>
        <p:spPr>
          <a:xfrm>
            <a:off x="594360" y="822960"/>
            <a:ext cx="10972800" cy="960120"/>
          </a:xfrm>
          <a:prstGeom prst="rect">
            <a:avLst/>
          </a:prstGeom>
          <a:noFill/>
          <a:ln/>
        </p:spPr>
        <p:txBody>
          <a:bodyPr wrap="square" lIns="0" tIns="0" rIns="0" bIns="0" rtlCol="0" anchor="ctr">
            <a:normAutofit/>
          </a:bodyPr>
          <a:lstStyle/>
          <a:p>
            <a:pPr indent="0" marL="0">
              <a:buNone/>
            </a:pPr>
            <a:r>
              <a:rPr lang="en-US" sz="3100" b="1" dirty="0">
                <a:solidFill>
                  <a:srgbClr val="151515"/>
                </a:solidFill>
                <a:latin typeface="Arial" pitchFamily="34" charset="0"/>
                <a:ea typeface="Arial" pitchFamily="34" charset="-122"/>
                <a:cs typeface="Arial" pitchFamily="34" charset="-120"/>
              </a:rPr>
              <a:t>Sometimes the answer is literally: don’t sell software</a:t>
            </a:r>
            <a:endParaRPr lang="en-US" sz="3100" dirty="0"/>
          </a:p>
        </p:txBody>
      </p:sp>
      <p:sp>
        <p:nvSpPr>
          <p:cNvPr id="4" name="Shape 2"/>
          <p:cNvSpPr/>
          <p:nvPr/>
        </p:nvSpPr>
        <p:spPr>
          <a:xfrm>
            <a:off x="594360" y="6373368"/>
            <a:ext cx="10972800" cy="0"/>
          </a:xfrm>
          <a:prstGeom prst="line">
            <a:avLst/>
          </a:prstGeom>
          <a:noFill/>
          <a:ln w="8890">
            <a:solidFill>
              <a:srgbClr val="CCCCCC"/>
            </a:solidFill>
            <a:prstDash val="solid"/>
          </a:ln>
        </p:spPr>
      </p:sp>
      <p:sp>
        <p:nvSpPr>
          <p:cNvPr id="5" name="Text 3"/>
          <p:cNvSpPr/>
          <p:nvPr/>
        </p:nvSpPr>
        <p:spPr>
          <a:xfrm>
            <a:off x="594360" y="6510528"/>
            <a:ext cx="9144000" cy="182880"/>
          </a:xfrm>
          <a:prstGeom prst="rect">
            <a:avLst/>
          </a:prstGeom>
          <a:noFill/>
          <a:ln/>
        </p:spPr>
        <p:txBody>
          <a:bodyPr wrap="square" lIns="0" tIns="0" rIns="0" bIns="0" rtlCol="0" anchor="ctr">
            <a:normAutofit/>
          </a:bodyPr>
          <a:lstStyle/>
          <a:p>
            <a:pPr indent="0" marL="0">
              <a:buNone/>
            </a:pPr>
            <a:r>
              <a:rPr lang="en-US" sz="900" dirty="0">
                <a:solidFill>
                  <a:srgbClr val="777777"/>
                </a:solidFill>
                <a:latin typeface="Arial" pitchFamily="34" charset="0"/>
                <a:ea typeface="Arial" pitchFamily="34" charset="-122"/>
                <a:cs typeface="Arial" pitchFamily="34" charset="-120"/>
              </a:rPr>
              <a:t>Viktor Zaika</a:t>
            </a:r>
            <a:endParaRPr lang="en-US" sz="900" dirty="0"/>
          </a:p>
        </p:txBody>
      </p:sp>
      <p:pic>
        <p:nvPicPr>
          <p:cNvPr id="6" name="Image 0" descr="preencoded.png">    </p:cNvPr>
          <p:cNvPicPr>
            <a:picLocks noChangeAspect="1"/>
          </p:cNvPicPr>
          <p:nvPr/>
        </p:nvPicPr>
        <p:blipFill>
          <a:blip r:embed="rId1"/>
          <a:stretch>
            <a:fillRect/>
          </a:stretch>
        </p:blipFill>
        <p:spPr>
          <a:xfrm>
            <a:off x="1304653" y="1901952"/>
            <a:ext cx="9552214" cy="2971800"/>
          </a:xfrm>
          <a:prstGeom prst="rect">
            <a:avLst/>
          </a:prstGeom>
        </p:spPr>
      </p:pic>
      <p:sp>
        <p:nvSpPr>
          <p:cNvPr id="7" name="Text 4"/>
          <p:cNvSpPr/>
          <p:nvPr/>
        </p:nvSpPr>
        <p:spPr>
          <a:xfrm>
            <a:off x="594360" y="5166360"/>
            <a:ext cx="10789920" cy="777240"/>
          </a:xfrm>
          <a:prstGeom prst="rect">
            <a:avLst/>
          </a:prstGeom>
          <a:noFill/>
          <a:ln/>
        </p:spPr>
        <p:txBody>
          <a:bodyPr wrap="square" lIns="0" tIns="0" rIns="0" bIns="0" rtlCol="0" anchor="ctr">
            <a:normAutofit/>
          </a:bodyPr>
          <a:lstStyle/>
          <a:p>
            <a:pPr indent="0" marL="0">
              <a:buNone/>
            </a:pPr>
            <a:r>
              <a:rPr lang="en-US" sz="2300" dirty="0">
                <a:solidFill>
                  <a:srgbClr val="151515"/>
                </a:solidFill>
                <a:latin typeface="Arial" pitchFamily="34" charset="0"/>
                <a:ea typeface="Arial" pitchFamily="34" charset="-122"/>
                <a:cs typeface="Arial" pitchFamily="34" charset="-120"/>
              </a:rPr>
              <a:t>Software can be part of the service you sell.</a:t>
            </a:r>
            <a:endParaRPr lang="en-US" sz="2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9184"/>
            <a:ext cx="914400" cy="22860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07</a:t>
            </a:r>
            <a:endParaRPr lang="en-US" sz="1100" dirty="0"/>
          </a:p>
        </p:txBody>
      </p:sp>
      <p:sp>
        <p:nvSpPr>
          <p:cNvPr id="3" name="Text 1"/>
          <p:cNvSpPr/>
          <p:nvPr/>
        </p:nvSpPr>
        <p:spPr>
          <a:xfrm>
            <a:off x="594360" y="822960"/>
            <a:ext cx="10972800" cy="960120"/>
          </a:xfrm>
          <a:prstGeom prst="rect">
            <a:avLst/>
          </a:prstGeom>
          <a:noFill/>
          <a:ln/>
        </p:spPr>
        <p:txBody>
          <a:bodyPr wrap="square" lIns="0" tIns="0" rIns="0" bIns="0" rtlCol="0" anchor="ctr">
            <a:normAutofit/>
          </a:bodyPr>
          <a:lstStyle/>
          <a:p>
            <a:pPr indent="0" marL="0">
              <a:buNone/>
            </a:pPr>
            <a:r>
              <a:rPr lang="en-US" sz="3100" b="1" dirty="0">
                <a:solidFill>
                  <a:srgbClr val="151515"/>
                </a:solidFill>
                <a:latin typeface="Arial" pitchFamily="34" charset="0"/>
                <a:ea typeface="Arial" pitchFamily="34" charset="-122"/>
                <a:cs typeface="Arial" pitchFamily="34" charset="-120"/>
              </a:rPr>
              <a:t>And obviously, some tools are just screwed</a:t>
            </a:r>
            <a:endParaRPr lang="en-US" sz="3100" dirty="0"/>
          </a:p>
        </p:txBody>
      </p:sp>
      <p:sp>
        <p:nvSpPr>
          <p:cNvPr id="4" name="Shape 2"/>
          <p:cNvSpPr/>
          <p:nvPr/>
        </p:nvSpPr>
        <p:spPr>
          <a:xfrm>
            <a:off x="594360" y="6373368"/>
            <a:ext cx="10972800" cy="0"/>
          </a:xfrm>
          <a:prstGeom prst="line">
            <a:avLst/>
          </a:prstGeom>
          <a:noFill/>
          <a:ln w="8890">
            <a:solidFill>
              <a:srgbClr val="CCCCCC"/>
            </a:solidFill>
            <a:prstDash val="solid"/>
          </a:ln>
        </p:spPr>
      </p:sp>
      <p:sp>
        <p:nvSpPr>
          <p:cNvPr id="5" name="Text 3"/>
          <p:cNvSpPr/>
          <p:nvPr/>
        </p:nvSpPr>
        <p:spPr>
          <a:xfrm>
            <a:off x="594360" y="6510528"/>
            <a:ext cx="9144000" cy="182880"/>
          </a:xfrm>
          <a:prstGeom prst="rect">
            <a:avLst/>
          </a:prstGeom>
          <a:noFill/>
          <a:ln/>
        </p:spPr>
        <p:txBody>
          <a:bodyPr wrap="square" lIns="0" tIns="0" rIns="0" bIns="0" rtlCol="0" anchor="ctr">
            <a:normAutofit/>
          </a:bodyPr>
          <a:lstStyle/>
          <a:p>
            <a:pPr indent="0" marL="0">
              <a:buNone/>
            </a:pPr>
            <a:r>
              <a:rPr lang="en-US" sz="900" dirty="0">
                <a:solidFill>
                  <a:srgbClr val="777777"/>
                </a:solidFill>
                <a:latin typeface="Arial" pitchFamily="34" charset="0"/>
                <a:ea typeface="Arial" pitchFamily="34" charset="-122"/>
                <a:cs typeface="Arial" pitchFamily="34" charset="-120"/>
              </a:rPr>
              <a:t>Viktor Zaika</a:t>
            </a:r>
            <a:endParaRPr lang="en-US" sz="900" dirty="0"/>
          </a:p>
        </p:txBody>
      </p:sp>
      <p:pic>
        <p:nvPicPr>
          <p:cNvPr id="6" name="Image 0" descr="preencoded.png">    </p:cNvPr>
          <p:cNvPicPr>
            <a:picLocks noChangeAspect="1"/>
          </p:cNvPicPr>
          <p:nvPr/>
        </p:nvPicPr>
        <p:blipFill>
          <a:blip r:embed="rId1"/>
          <a:stretch>
            <a:fillRect/>
          </a:stretch>
        </p:blipFill>
        <p:spPr>
          <a:xfrm>
            <a:off x="1304653" y="1901952"/>
            <a:ext cx="9552214" cy="2971800"/>
          </a:xfrm>
          <a:prstGeom prst="rect">
            <a:avLst/>
          </a:prstGeom>
        </p:spPr>
      </p:pic>
      <p:sp>
        <p:nvSpPr>
          <p:cNvPr id="7" name="Text 4"/>
          <p:cNvSpPr/>
          <p:nvPr/>
        </p:nvSpPr>
        <p:spPr>
          <a:xfrm>
            <a:off x="594360" y="5166360"/>
            <a:ext cx="10789920" cy="777240"/>
          </a:xfrm>
          <a:prstGeom prst="rect">
            <a:avLst/>
          </a:prstGeom>
          <a:noFill/>
          <a:ln/>
        </p:spPr>
        <p:txBody>
          <a:bodyPr wrap="square" lIns="0" tIns="0" rIns="0" bIns="0" rtlCol="0" anchor="ctr">
            <a:normAutofit/>
          </a:bodyPr>
          <a:lstStyle/>
          <a:p>
            <a:pPr indent="0" marL="0">
              <a:buNone/>
            </a:pPr>
            <a:r>
              <a:rPr lang="en-US" sz="2300" dirty="0">
                <a:solidFill>
                  <a:srgbClr val="151515"/>
                </a:solidFill>
                <a:latin typeface="Arial" pitchFamily="34" charset="0"/>
                <a:ea typeface="Arial" pitchFamily="34" charset="-122"/>
                <a:cs typeface="Arial" pitchFamily="34" charset="-120"/>
              </a:rPr>
              <a:t>A nicer button is a weak answer to the switching question.</a:t>
            </a:r>
            <a:endParaRPr lang="en-US" sz="2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9184"/>
            <a:ext cx="914400" cy="22860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08</a:t>
            </a:r>
            <a:endParaRPr lang="en-US" sz="1100" dirty="0"/>
          </a:p>
        </p:txBody>
      </p:sp>
      <p:sp>
        <p:nvSpPr>
          <p:cNvPr id="3" name="Text 1"/>
          <p:cNvSpPr/>
          <p:nvPr/>
        </p:nvSpPr>
        <p:spPr>
          <a:xfrm>
            <a:off x="594360" y="822960"/>
            <a:ext cx="10972800" cy="960120"/>
          </a:xfrm>
          <a:prstGeom prst="rect">
            <a:avLst/>
          </a:prstGeom>
          <a:noFill/>
          <a:ln/>
        </p:spPr>
        <p:txBody>
          <a:bodyPr wrap="square" lIns="0" tIns="0" rIns="0" bIns="0" rtlCol="0" anchor="ctr">
            <a:normAutofit/>
          </a:bodyPr>
          <a:lstStyle/>
          <a:p>
            <a:pPr indent="0" marL="0">
              <a:buNone/>
            </a:pPr>
            <a:r>
              <a:rPr lang="en-US" sz="3100" b="1" dirty="0">
                <a:solidFill>
                  <a:srgbClr val="151515"/>
                </a:solidFill>
                <a:latin typeface="Arial" pitchFamily="34" charset="0"/>
                <a:ea typeface="Arial" pitchFamily="34" charset="-122"/>
                <a:cs typeface="Arial" pitchFamily="34" charset="-120"/>
              </a:rPr>
              <a:t>Why would somebody keep using yours?</a:t>
            </a:r>
            <a:endParaRPr lang="en-US" sz="3100" dirty="0"/>
          </a:p>
        </p:txBody>
      </p:sp>
      <p:sp>
        <p:nvSpPr>
          <p:cNvPr id="4" name="Shape 2"/>
          <p:cNvSpPr/>
          <p:nvPr/>
        </p:nvSpPr>
        <p:spPr>
          <a:xfrm>
            <a:off x="594360" y="6373368"/>
            <a:ext cx="10972800" cy="0"/>
          </a:xfrm>
          <a:prstGeom prst="line">
            <a:avLst/>
          </a:prstGeom>
          <a:noFill/>
          <a:ln w="8890">
            <a:solidFill>
              <a:srgbClr val="CCCCCC"/>
            </a:solidFill>
            <a:prstDash val="solid"/>
          </a:ln>
        </p:spPr>
      </p:sp>
      <p:sp>
        <p:nvSpPr>
          <p:cNvPr id="5" name="Text 3"/>
          <p:cNvSpPr/>
          <p:nvPr/>
        </p:nvSpPr>
        <p:spPr>
          <a:xfrm>
            <a:off x="594360" y="6510528"/>
            <a:ext cx="9144000" cy="182880"/>
          </a:xfrm>
          <a:prstGeom prst="rect">
            <a:avLst/>
          </a:prstGeom>
          <a:noFill/>
          <a:ln/>
        </p:spPr>
        <p:txBody>
          <a:bodyPr wrap="square" lIns="0" tIns="0" rIns="0" bIns="0" rtlCol="0" anchor="ctr">
            <a:normAutofit/>
          </a:bodyPr>
          <a:lstStyle/>
          <a:p>
            <a:pPr indent="0" marL="0">
              <a:buNone/>
            </a:pPr>
            <a:r>
              <a:rPr lang="en-US" sz="900" dirty="0">
                <a:solidFill>
                  <a:srgbClr val="777777"/>
                </a:solidFill>
                <a:latin typeface="Arial" pitchFamily="34" charset="0"/>
                <a:ea typeface="Arial" pitchFamily="34" charset="-122"/>
                <a:cs typeface="Arial" pitchFamily="34" charset="-120"/>
              </a:rPr>
              <a:t>Viktor Zaika</a:t>
            </a:r>
            <a:endParaRPr lang="en-US" sz="900" dirty="0"/>
          </a:p>
        </p:txBody>
      </p:sp>
      <p:sp>
        <p:nvSpPr>
          <p:cNvPr id="6" name="Text 4"/>
          <p:cNvSpPr/>
          <p:nvPr/>
        </p:nvSpPr>
        <p:spPr>
          <a:xfrm>
            <a:off x="594360" y="2194560"/>
            <a:ext cx="10789920" cy="777240"/>
          </a:xfrm>
          <a:prstGeom prst="rect">
            <a:avLst/>
          </a:prstGeom>
          <a:noFill/>
          <a:ln/>
        </p:spPr>
        <p:txBody>
          <a:bodyPr wrap="square" lIns="0" tIns="0" rIns="0" bIns="0" rtlCol="0" anchor="ctr">
            <a:normAutofit/>
          </a:bodyPr>
          <a:lstStyle/>
          <a:p>
            <a:pPr indent="0" marL="0">
              <a:buNone/>
            </a:pPr>
            <a:r>
              <a:rPr lang="en-US" sz="3400" b="1" dirty="0">
                <a:solidFill>
                  <a:srgbClr val="151515"/>
                </a:solidFill>
                <a:latin typeface="Arial" pitchFamily="34" charset="0"/>
                <a:ea typeface="Arial" pitchFamily="34" charset="-122"/>
                <a:cs typeface="Arial" pitchFamily="34" charset="-120"/>
              </a:rPr>
              <a:t>Buildability is not the whole value.</a:t>
            </a:r>
            <a:endParaRPr lang="en-US" sz="3400" dirty="0"/>
          </a:p>
        </p:txBody>
      </p:sp>
      <p:sp>
        <p:nvSpPr>
          <p:cNvPr id="7" name="Text 5"/>
          <p:cNvSpPr/>
          <p:nvPr/>
        </p:nvSpPr>
        <p:spPr>
          <a:xfrm>
            <a:off x="594360" y="3474720"/>
            <a:ext cx="10058400" cy="1097280"/>
          </a:xfrm>
          <a:prstGeom prst="rect">
            <a:avLst/>
          </a:prstGeom>
          <a:noFill/>
          <a:ln/>
        </p:spPr>
        <p:txBody>
          <a:bodyPr wrap="square" lIns="0" tIns="0" rIns="0" bIns="0" rtlCol="0" anchor="ctr">
            <a:normAutofit/>
          </a:bodyPr>
          <a:lstStyle/>
          <a:p>
            <a:pPr indent="0" marL="0">
              <a:buNone/>
            </a:pPr>
            <a:r>
              <a:rPr lang="en-US" sz="2500" dirty="0">
                <a:solidFill>
                  <a:srgbClr val="151515"/>
                </a:solidFill>
                <a:latin typeface="Arial" pitchFamily="34" charset="0"/>
                <a:ea typeface="Arial" pitchFamily="34" charset="-122"/>
                <a:cs typeface="Arial" pitchFamily="34" charset="-120"/>
              </a:rPr>
              <a:t>Speed. Trust. Data. Expertise. Integration. Community. Maintenance. Distribution.</a:t>
            </a:r>
            <a:endParaRPr lang="en-US" sz="2500" dirty="0"/>
          </a:p>
        </p:txBody>
      </p:sp>
      <p:sp>
        <p:nvSpPr>
          <p:cNvPr id="8" name="Text 6"/>
          <p:cNvSpPr/>
          <p:nvPr/>
        </p:nvSpPr>
        <p:spPr>
          <a:xfrm>
            <a:off x="594360" y="5257800"/>
            <a:ext cx="10972800" cy="594360"/>
          </a:xfrm>
          <a:prstGeom prst="rect">
            <a:avLst/>
          </a:prstGeom>
          <a:noFill/>
          <a:ln/>
        </p:spPr>
        <p:txBody>
          <a:bodyPr wrap="square" lIns="0" tIns="0" rIns="0" bIns="0" rtlCol="0" anchor="ctr">
            <a:normAutofit/>
          </a:bodyPr>
          <a:lstStyle/>
          <a:p>
            <a:pPr indent="0" marL="0">
              <a:buNone/>
            </a:pPr>
            <a:r>
              <a:rPr lang="en-US" sz="2400" dirty="0">
                <a:solidFill>
                  <a:srgbClr val="151515"/>
                </a:solidFill>
                <a:latin typeface="Arial" pitchFamily="34" charset="0"/>
                <a:ea typeface="Arial" pitchFamily="34" charset="-122"/>
                <a:cs typeface="Arial" pitchFamily="34" charset="-120"/>
              </a:rPr>
              <a:t>Customers keep paying because…</a:t>
            </a:r>
            <a:endParaRPr lang="en-US" sz="2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If anyone can build now, what can you actually sell?</dc:title>
  <dc:subject>Why people still buy your tools.</dc:subject>
  <dc:creator>Viktor Zaika</dc:creator>
  <cp:lastModifiedBy>Viktor Zaika</cp:lastModifiedBy>
  <cp:revision>1</cp:revision>
  <dcterms:created xsi:type="dcterms:W3CDTF">2026-10-09T05:53:15Z</dcterms:created>
  <dcterms:modified xsi:type="dcterms:W3CDTF">2026-10-09T05:53:15Z</dcterms:modified>
</cp:coreProperties>
</file>