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Um dia deliberadamente ocupado, não uma lista de verificação diária. Os slides mostram a sequência; as notas do apresentador contêm a configuração, os prompts completos e os links fonte.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Escolha primeiro um fluxo de trabalho útil. Você não precisa de todas estas ferramentas ou de todas estas tarefas todos os dias.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Quando: Antes do dia de trabalho, quando mensagens e problemas são espalhados por vários lugares.
Como usar isso:
1. Execute um Schedule Trigger antes de começar a trabalhar. Busque mensagens e tarefas recentes dos canais e projetos que você realmente acompanha.
2. Normalize os registros: fonte, ID, timestamp, texto e link original. Deduplicar por fonte + ID; combine os registros em um lote.
3. Envie esse lote ao modelo com o prompt do resumo. Entregue uma nota curta no Slack ou por email. Mantenha os links originais ao lado de cada item.
O que você obtém: Uma pequena lista de bloqueadores, problemas com os clientes, decisões já tomadas e perguntas à sua espera.
Você decide: Leia os originais antes de tomar uma decisão consequente. Comece com a coleção de apenas leitura; o digest não envia respostas ao cliente ou altera os tickets.
Use esta indicação para este passo:
Resuma apenas o que pode afetar as decisões de produto hoje. Ignore mensagens apenas informativas. Mostre bloqueios, problemas de clientes, decisões já tomadas e perguntas que dependem de mim.
n8n Activador de Programas: https://docs.n8n.io/integrations/builtin/core-nodes/n8n-nodes-base.scheduletrigger/
Nó de Gmail: https://docs.n8n.io/integrations/builtin/app-nodes/n8n-nodes-base.gmail/
Nodo Slack: https://docs.n8n.io/integrations/builtin/app-nodes/n8n-nodes-base.slack/
Nó linear: https://docs.n8n.io/integrations/builtin/app-nodes/n8n-nodes-base.linear/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Quando: Quando os tickets de suporte, as notas de venda e o feedback das entrevistas precisam estar conectados aos itens do roteiro.
Como usar isso:
1. Recolha o feedback com seu link fonte, cliente e data. Carregue os itens do roteiro de candidatos e suas descrições.
2. Pergunte ao modelo para propor uma correspondência, possíveis duplicações e informações faltantes. Mantenha a citação e a fonte de suporte ao lado de cada sugestão.
3. Revise correspondências incertas antes de vinculá-las. Marque o impacto no cliente como UNKNOWN quando faltarem evidências; aprove a prioridade você mesmo.
O que você obtém: Itens do roteiro com evidências rastreáveis; tarefas de entrega com contexto mais claro e lacunas visíveis.
Você decide: Um stakeholder repetir uma ideia não comprova demanda dos clientes. Não deixe uma pontuação de correspondência definir automaticamente a prioridade do roadmap.
Productboard: https://www.productboard.com/
Jira Product Discovery: https://www.atlassian.com/software/jira/product-discovery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Quando: Quando a automação lhe deu um espaço no dia.
Como usar isso:
1. Faça a pausa. Não substitua cada minuto salvo por outro painel.
O que você obtém: Alguma vida real de volta.
Você decide: O ponto não é tornar o calendário ainda mais cansativo.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Quando: Quando um conjunto conhecido de páginas de preços dos concorrentes, páginas de produtos e logs de mudança necessitam de monitoramento regular.
Como usar isso:
1. Mantenha uma pequena lista de URLs públicos permitidos. Obtenha um cronograma e extraia o conteúdo da página, excluindo a navegação e outros elementos ruidosos.
2. Armazene o texto normalizado, um hash de conteúdo e o tempo de captação para cada URL. Compare com a versão anterior antes de pagar uma chamada de IA.
3. Se houver uma mudança real, envie o texto antigo e novo para o modelo. Pergunte o que mudou, suportando extractos e a URL fonte; notifique apenas sobre alterações materiais.
O que você obtém: Uma atualização concreta: preços alterados, lançamento de um plano enterprise, remoção de uma funcionalidade ou mudança no onboarding.
Você decide: Um timeout ou uma requisição bloqueada não é uma mudança no produto. Registre falhas de coleta separadamente. Monitore o Reddit por um feed ou API permitido, sem presumir que existe um conector gratuito.
Nó de solicitação HTTP: https://docs.n8n.io/integrations/builtin/core-nodes/n8n-nodes-base.httprequest/
n8n Tabelas de Dados: https://docs.n8n.io/data/data-tables/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Quando: Após uma entrevista, quando a conversa precisa se tornar evidência de pesquisa reutilizável.
Como usar isso:
1. Faça a entrevista sozinho. Use a configuração aprovada para tomar notas e mantenha a transcrição ou as notas originais.
2. Execute o prompt de extração contra as notas reais e as crenças atuais do seu produto. Verifique se a redação citada do cliente é real.
3. Exportar ou copiar as notas assinaladas para Dovetail. Marca o problema, a solução e as evidências contraditórias; link de volta para a entrevista.
O que você obtém: Dor, soluções atuais e evidências que desafiam seus pressupostos, prontos para o repositório de pesquisa.
Você decide: Granola → Dovetail descreve uma entrega. Use a exportação, cópia/importação ou um conector aprovado; não suponha que existe uma integração nativa.
Use esta indicação para este passo:
Extraia o que realmente incomoda o cliente, qual alternativa ele usa hoje e tudo o que ele disse que contradiz o que acreditamos atualmente sobre o produto. Preserve as palavras dele quando forem úteis.
Integrações Granola: https://www.granola.ai/integrations
Dovetail: https://dovetail.com/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Quando: Quando uma métrica observada se move e você precisa estreitar a investigação.
Como usar isso:
1. Verifique primeiro a definição do evento, o denominador, o intervalo de datas e o rastreamento da saúde. Uma queda de ativação de 42% → 31% aqui é um exemplo ilustrativo.
2. Dê ao modelo as desagregações disponíveis: fonte, dispositivo, geografia, lançamento e tamanhos de amostra. Pergunte quais comparações valem a pena verificar primeiro.
3. Execute essas comparações na ferramenta de análise. Confirme ou rejeite as hipóteses usando os dados subjacentes.
O que você obtém: Um plano de investigação curto e os segmentos a inspecionar, em vez de uma explicação inventada.
Você decide: Analytics é a fonte da verdade. Uma sugestão de modelo ou segmento correlacionado não prova o que causou a queda.
Análise de Causa Raiz Amplitude: https://amplitude.com/docs/analytics/root-cause-analysis
Mixpanel: https://mixpanel.com/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Quando: Quando uma funcionalidade é compreendida o suficiente para documentar, com o material fonte disponível.
Como usar isso:
1. Reúna o problema, as evidências dos usuários, os dados analíticos e as restrições de engenharia em um só contexto. Inclua o escopo e o que está explicitamente fora dele.
2. Escreva apenas a partir desse contexto. Separe requisitos confirmados, suposições e perguntas em aberto. Confira cada requisito com o material original.
3. Execute o prompt de revisão de engenharia. Resolva ambiguidade com engenharia antes de chamar o PRD pronto.
O que você obtém: Um esboço focado mais uma lista de questões não resolvidas, pronto para revisão humana.
Você decide: O modelo não deve transformar a informação faltante em requisitos seguros.
Use esta indicação para este passo:
Aqui estão o problema do cliente, os dados analíticos e as restrições de engenharia. Escreva o PRD apenas com base nisso. Não invente requisitos. Marque claramente as suposições.
Use esta indicação para este passo:
Leia isto como um engenheiro. O que não está claro ou pode ser interpretado de duas maneiras diferentes?
Claude: https://claude.ai/
ChatGPT: https://chatgpt.com/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Quando: Quando um exemplo curto clicável irá comunicar a ideia melhor do que outra explicação longa.
Como usar isso:
1. Escolha um fluxo de trabalho, um usuário e o momento que deseja mostrar. Escolha um construtor, não os três.
2. Substituir [WORKFLOW] no prompt com a interação. Construa com dados falsos; deixe pagamentos, credenciais de produção e recursos não relacionados fora do protótipo.
3. Clique nela você mesmo, em seguida, mostre- a para o projeto, engenharia ou um cliente. Capture as perguntas que expõe e itera sobre essa interação.
O que você obtém: Um protótipo compartilhado que testa uma interação, não um aplicativo de produção acidental.
Você decide: Dados falsos e internos incompletos estão ótimos para esta demonstração. Um protótipo ainda precisa de revisão de engenharia antes do uso da produção.
Use esta indicação para este passo:
Crie um protótipo simples e clicável para este fluxo: [WORKFLOW]. Use dados fictícios. Foque apenas na interação principal. Não adicione funcionalidades extras aleatórias.
Lovável para protótipos: https://lovable.dev/prototypes
Modo de plano amovível: https://docs.lovable.dev/features/plan-mode
Replit: https://replit.com/
v0: https://v0.app/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Quando: Antes do dia terminar, enquanto decisões, entrevistas e perguntas abertas ainda estão frescas.
Como usar isso:
1. Recolha hoje as decisões aprovadas, novas tarefas, notas de entrevista e alterações métricas relevantes. Mantenha os links originais.
2. Execute o prompt de reflexão. Salve o que ficou mais forte, o que ficou mais fraco e o que ainda não foi decidido em uma nota curta datada.
3. Revisar os seguimentos, confirmar os proprietários e datas, depois colocá- los no gerenciador de tarefas ou calendário.
O que você obtém: Uma memória útil do produto e uma pequena lista de seguimentos que você confirmou.
Você decide: Ideias não aprovadas permanecem ideias. Verifique donos e datas antes de enviar lembretes ou criar compromissos externos.
Use esta indicação para este passo:
O que realmente aprendemos hoje? Quais suposições ficaram mais fortes, quais ficaram mais fracas e quais decisões ainda NÃO devem ser tomadas?
n8n Nó de noção: https://docs.n8n.io/integrations/builtin/app-nodes/n8n-nodes-base.notion/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n8n.io/integrations/builtin/core-nodes/n8n-nodes-base.scheduletrigger/" TargetMode="External"/><Relationship Id="rId1" Type="http://schemas.openxmlformats.org/officeDocument/2006/relationships/image" Target="../media/image-3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productboard.com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n8n.io/integrations/builtin/core-nodes/n8n-nodes-base.httprequest/" TargetMode="External"/><Relationship Id="rId1" Type="http://schemas.openxmlformats.org/officeDocument/2006/relationships/image" Target="../media/image-6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granola.ai/integration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amplitude.com/docs/analytics/root-cause-analysi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claude.ai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lovable.dev/prototypes" TargetMode="External"/><Relationship Id="rId1" Type="http://schemas.openxmlformats.org/officeDocument/2006/relationships/image" Target="../media/image-10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docs.n8n.io/integrations/builtin/app-nodes/n8n-nodes-base.notion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2040" y="137160"/>
            <a:ext cx="9997440" cy="56235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589788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usar, quando, como conectar e onde o seu julgamento continua essencial.</a:t>
            </a:r>
            <a:endParaRPr lang="en-US" sz="1700" dirty="0"/>
          </a:p>
        </p:txBody>
      </p:sp>
      <p:sp>
        <p:nvSpPr>
          <p:cNvPr id="4" name="Text 1"/>
          <p:cNvSpPr/>
          <p:nvPr/>
        </p:nvSpPr>
        <p:spPr>
          <a:xfrm>
            <a:off x="640080" y="640080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rota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94360" y="841248"/>
            <a:ext cx="108813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 dia ocupado, com menos transporte de informações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94360" y="6345936"/>
            <a:ext cx="11000232" cy="0"/>
          </a:xfrm>
          <a:prstGeom prst="line">
            <a:avLst/>
          </a:prstGeom>
          <a:noFill/>
          <a:ln w="8890">
            <a:solidFill>
              <a:srgbClr val="D5D5D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0528"/>
            <a:ext cx="10332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Um dia de um gerente de produto com IA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155680" y="6510528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94360" y="192024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09:00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856232" y="1920240"/>
            <a:ext cx="40965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Comece com um resumo útil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94360" y="2560320"/>
            <a:ext cx="5321808" cy="0"/>
          </a:xfrm>
          <a:prstGeom prst="line">
            <a:avLst/>
          </a:prstGeom>
          <a:noFill/>
          <a:ln w="7620">
            <a:solidFill>
              <a:srgbClr val="D5D5D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94360" y="272491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10:00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856232" y="2724912"/>
            <a:ext cx="40965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Dê evidências ao backlog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594360" y="3364992"/>
            <a:ext cx="5321808" cy="0"/>
          </a:xfrm>
          <a:prstGeom prst="line">
            <a:avLst/>
          </a:prstGeom>
          <a:noFill/>
          <a:ln w="7620">
            <a:solidFill>
              <a:srgbClr val="D5D5D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3529584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10:45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856232" y="3529584"/>
            <a:ext cx="40965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Mantenha alguns dos tempos salvos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594360" y="4169664"/>
            <a:ext cx="5321808" cy="0"/>
          </a:xfrm>
          <a:prstGeom prst="line">
            <a:avLst/>
          </a:prstGeom>
          <a:noFill/>
          <a:ln w="7620">
            <a:solidFill>
              <a:srgbClr val="D5D5D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94360" y="4334256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11:30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856232" y="4334256"/>
            <a:ext cx="40965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Monitore concorrentes sem começar do zero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594360" y="4974336"/>
            <a:ext cx="5321808" cy="0"/>
          </a:xfrm>
          <a:prstGeom prst="line">
            <a:avLst/>
          </a:prstGeom>
          <a:noFill/>
          <a:ln w="7620">
            <a:solidFill>
              <a:srgbClr val="D5D5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94360" y="5138928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12:00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856232" y="5138928"/>
            <a:ext cx="40965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Você faz a entrevista. A IA organiza as notas.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594360" y="5779008"/>
            <a:ext cx="5321808" cy="0"/>
          </a:xfrm>
          <a:prstGeom prst="line">
            <a:avLst/>
          </a:prstGeom>
          <a:noFill/>
          <a:ln w="7620">
            <a:solidFill>
              <a:srgbClr val="D5D5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17920" y="192024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14:00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479792" y="1920240"/>
            <a:ext cx="40965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a IA para escolher a próxima análise</a:t>
            </a:r>
            <a:endParaRPr lang="en-US" sz="1700" dirty="0"/>
          </a:p>
        </p:txBody>
      </p:sp>
      <p:sp>
        <p:nvSpPr>
          <p:cNvPr id="24" name="Shape 22"/>
          <p:cNvSpPr/>
          <p:nvPr/>
        </p:nvSpPr>
        <p:spPr>
          <a:xfrm>
            <a:off x="6217920" y="2560320"/>
            <a:ext cx="5321808" cy="0"/>
          </a:xfrm>
          <a:prstGeom prst="line">
            <a:avLst/>
          </a:prstGeom>
          <a:noFill/>
          <a:ln w="7620">
            <a:solidFill>
              <a:srgbClr val="D5D5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217920" y="272491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15:00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7479792" y="2724912"/>
            <a:ext cx="40965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Escreva o PRD a partir do que você sabe</a:t>
            </a:r>
            <a:endParaRPr lang="en-US" sz="1700" dirty="0"/>
          </a:p>
        </p:txBody>
      </p:sp>
      <p:sp>
        <p:nvSpPr>
          <p:cNvPr id="27" name="Shape 25"/>
          <p:cNvSpPr/>
          <p:nvPr/>
        </p:nvSpPr>
        <p:spPr>
          <a:xfrm>
            <a:off x="6217920" y="3364992"/>
            <a:ext cx="5321808" cy="0"/>
          </a:xfrm>
          <a:prstGeom prst="line">
            <a:avLst/>
          </a:prstGeom>
          <a:noFill/>
          <a:ln w="7620">
            <a:solidFill>
              <a:srgbClr val="D5D5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217920" y="3529584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16:30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7479792" y="3529584"/>
            <a:ext cx="40965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Fazer uma interação visível</a:t>
            </a:r>
            <a:endParaRPr lang="en-US" sz="1700" dirty="0"/>
          </a:p>
        </p:txBody>
      </p:sp>
      <p:sp>
        <p:nvSpPr>
          <p:cNvPr id="30" name="Shape 28"/>
          <p:cNvSpPr/>
          <p:nvPr/>
        </p:nvSpPr>
        <p:spPr>
          <a:xfrm>
            <a:off x="6217920" y="4169664"/>
            <a:ext cx="5321808" cy="0"/>
          </a:xfrm>
          <a:prstGeom prst="line">
            <a:avLst/>
          </a:prstGeom>
          <a:noFill/>
          <a:ln w="7620">
            <a:solidFill>
              <a:srgbClr val="D5D5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217920" y="4334256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Fim do dia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7479792" y="4334256"/>
            <a:ext cx="40965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Guarde os aprendizados e os próximos passos</a:t>
            </a:r>
            <a:endParaRPr lang="en-US" sz="1700" dirty="0"/>
          </a:p>
        </p:txBody>
      </p:sp>
      <p:sp>
        <p:nvSpPr>
          <p:cNvPr id="33" name="Shape 31"/>
          <p:cNvSpPr/>
          <p:nvPr/>
        </p:nvSpPr>
        <p:spPr>
          <a:xfrm>
            <a:off x="6217920" y="4974336"/>
            <a:ext cx="5321808" cy="0"/>
          </a:xfrm>
          <a:prstGeom prst="line">
            <a:avLst/>
          </a:prstGeom>
          <a:noFill/>
          <a:ln w="7620">
            <a:solidFill>
              <a:srgbClr val="D5D5D5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09:00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94360" y="841248"/>
            <a:ext cx="108813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Comece com um resumo útil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94360" y="6345936"/>
            <a:ext cx="11000232" cy="0"/>
          </a:xfrm>
          <a:prstGeom prst="line">
            <a:avLst/>
          </a:prstGeom>
          <a:noFill/>
          <a:ln w="8890">
            <a:solidFill>
              <a:srgbClr val="D5D5D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0528"/>
            <a:ext cx="10332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Um dia de um gerente de produto com IA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155680" y="6510528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94360" y="1773936"/>
            <a:ext cx="10972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Slack · Gmail · Linear ou Jira · n8n · um LLM</a:t>
            </a:r>
            <a:endParaRPr lang="en-US" sz="13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49307" y="2423160"/>
            <a:ext cx="7690338" cy="299923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594360" y="5513832"/>
            <a:ext cx="109728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Uma pequena lista de bloqueadores, problemas com os clientes, decisões já tomadas e perguntas à sua espera.</a:t>
            </a:r>
            <a:endParaRPr lang="en-US" sz="1600" dirty="0"/>
          </a:p>
        </p:txBody>
      </p:sp>
      <p:sp>
        <p:nvSpPr>
          <p:cNvPr id="10" name="Text 7">
            <a:hlinkClick r:id="rId2" tooltip=""/>
          </p:cNvPr>
          <p:cNvSpPr/>
          <p:nvPr/>
        </p:nvSpPr>
        <p:spPr>
          <a:xfrm>
            <a:off x="594360" y="6089904"/>
            <a:ext cx="10789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u="sng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n8n Ativador de Programas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10:00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94360" y="841248"/>
            <a:ext cx="108813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Dê evidências ao backlog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94360" y="6345936"/>
            <a:ext cx="11000232" cy="0"/>
          </a:xfrm>
          <a:prstGeom prst="line">
            <a:avLst/>
          </a:prstGeom>
          <a:noFill/>
          <a:ln w="8890">
            <a:solidFill>
              <a:srgbClr val="D5D5D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0528"/>
            <a:ext cx="10332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Um dia de um gerente de produto com IA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155680" y="6510528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94360" y="1773936"/>
            <a:ext cx="10972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Productboard ou Jira Product Discovery · Linear ou Jira · n8n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94360" y="2651760"/>
            <a:ext cx="3447288" cy="1389888"/>
          </a:xfrm>
          <a:prstGeom prst="rect">
            <a:avLst/>
          </a:prstGeom>
          <a:solidFill>
            <a:srgbClr val="F4F4F4"/>
          </a:solidFill>
          <a:ln w="8890">
            <a:solidFill>
              <a:srgbClr val="D5D5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04672" y="2798064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04672" y="3182112"/>
            <a:ext cx="30266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Recolha evidências de fonte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4078224" y="3108960"/>
            <a:ext cx="2651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4361688" y="2651760"/>
            <a:ext cx="3447288" cy="1389888"/>
          </a:xfrm>
          <a:prstGeom prst="rect">
            <a:avLst/>
          </a:prstGeom>
          <a:solidFill>
            <a:srgbClr val="F4F4F4"/>
          </a:solidFill>
          <a:ln w="8890">
            <a:solidFill>
              <a:srgbClr val="D5D5D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0" y="2798064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72000" y="3182112"/>
            <a:ext cx="30266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Sugere correspondências + lacunas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7845552" y="3108960"/>
            <a:ext cx="2651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8129016" y="2651760"/>
            <a:ext cx="3447288" cy="1389888"/>
          </a:xfrm>
          <a:prstGeom prst="rect">
            <a:avLst/>
          </a:prstGeom>
          <a:solidFill>
            <a:srgbClr val="F4F4F4"/>
          </a:solidFill>
          <a:ln w="8890">
            <a:solidFill>
              <a:srgbClr val="D5D5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39328" y="2798064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8339328" y="3182112"/>
            <a:ext cx="30266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Revisar a prioridade você mesmo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594360" y="4425696"/>
            <a:ext cx="1088136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Itens do roteiro com evidências rastreáveis; tarefas de entrega com contexto mais claro e lacunas visíveis.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594360" y="5404104"/>
            <a:ext cx="10881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 stakeholder repetir uma ideia não comprova demanda dos clientes. Não deixe uma pontuação de correspondência definir automaticamente a prioridade do roadmap.</a:t>
            </a:r>
            <a:endParaRPr lang="en-US" sz="1300" dirty="0"/>
          </a:p>
        </p:txBody>
      </p:sp>
      <p:sp>
        <p:nvSpPr>
          <p:cNvPr id="21" name="Text 19">
            <a:hlinkClick r:id="rId1" tooltip=""/>
          </p:cNvPr>
          <p:cNvSpPr/>
          <p:nvPr/>
        </p:nvSpPr>
        <p:spPr>
          <a:xfrm>
            <a:off x="594360" y="6089904"/>
            <a:ext cx="10789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u="sng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Tabuleiro de produtos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10:45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94360" y="841248"/>
            <a:ext cx="108813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Mantenha alguns dos tempos salvos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94360" y="6345936"/>
            <a:ext cx="11000232" cy="0"/>
          </a:xfrm>
          <a:prstGeom prst="line">
            <a:avLst/>
          </a:prstGeom>
          <a:noFill/>
          <a:ln w="8890">
            <a:solidFill>
              <a:srgbClr val="D5D5D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0528"/>
            <a:ext cx="10332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Um dia de um gerente de produto com IA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155680" y="6510528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94360" y="1773936"/>
            <a:ext cx="10972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Segundo café da manhã · YouTube · café, se você gosta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85800" y="2615184"/>
            <a:ext cx="1078992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Segundo café da manhã. YouTube. Café se você estiver nisso.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685800" y="461772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ponto não é tornar o calendário ainda mais cansativo.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11:30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94360" y="841248"/>
            <a:ext cx="108813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Monitore concorrentes sem começar do zero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94360" y="6345936"/>
            <a:ext cx="11000232" cy="0"/>
          </a:xfrm>
          <a:prstGeom prst="line">
            <a:avLst/>
          </a:prstGeom>
          <a:noFill/>
          <a:ln w="8890">
            <a:solidFill>
              <a:srgbClr val="D5D5D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0528"/>
            <a:ext cx="10332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Um dia de um gerente de produto com IA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155680" y="6510528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94360" y="1773936"/>
            <a:ext cx="10972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n8n · HTTP Request · Data Table ou banco de dados · um LLM</a:t>
            </a:r>
            <a:endParaRPr lang="en-US" sz="13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49307" y="2423160"/>
            <a:ext cx="7690338" cy="299923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594360" y="5513832"/>
            <a:ext cx="109728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Uma atualização concreta: preços alterados, lançamento de um plano enterprise, remoção de uma funcionalidade ou mudança no onboarding.</a:t>
            </a:r>
            <a:endParaRPr lang="en-US" sz="1600" dirty="0"/>
          </a:p>
        </p:txBody>
      </p:sp>
      <p:sp>
        <p:nvSpPr>
          <p:cNvPr id="10" name="Text 7">
            <a:hlinkClick r:id="rId2" tooltip=""/>
          </p:cNvPr>
          <p:cNvSpPr/>
          <p:nvPr/>
        </p:nvSpPr>
        <p:spPr>
          <a:xfrm>
            <a:off x="594360" y="6089904"/>
            <a:ext cx="10789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u="sng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Nó de solicitação HTTP ї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12:00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94360" y="841248"/>
            <a:ext cx="108813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Você faz a entrevista. A IA organiza as notas.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94360" y="6345936"/>
            <a:ext cx="11000232" cy="0"/>
          </a:xfrm>
          <a:prstGeom prst="line">
            <a:avLst/>
          </a:prstGeom>
          <a:noFill/>
          <a:ln w="8890">
            <a:solidFill>
              <a:srgbClr val="D5D5D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0528"/>
            <a:ext cx="10332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Um dia de um gerente de produto com IA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155680" y="6510528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94360" y="1773936"/>
            <a:ext cx="10972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Granola · Dovetail · Claude ou ChatGPT, se necessário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94360" y="2651760"/>
            <a:ext cx="3447288" cy="1389888"/>
          </a:xfrm>
          <a:prstGeom prst="rect">
            <a:avLst/>
          </a:prstGeom>
          <a:solidFill>
            <a:srgbClr val="F4F4F4"/>
          </a:solidFill>
          <a:ln w="8890">
            <a:solidFill>
              <a:srgbClr val="D5D5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04672" y="2798064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04672" y="3182112"/>
            <a:ext cx="30266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Entrevista ao cliente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4078224" y="3108960"/>
            <a:ext cx="2651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4361688" y="2651760"/>
            <a:ext cx="3447288" cy="1389888"/>
          </a:xfrm>
          <a:prstGeom prst="rect">
            <a:avLst/>
          </a:prstGeom>
          <a:solidFill>
            <a:srgbClr val="F4F4F4"/>
          </a:solidFill>
          <a:ln w="8890">
            <a:solidFill>
              <a:srgbClr val="D5D5D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0" y="2798064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72000" y="3182112"/>
            <a:ext cx="30266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Extrair + verificar as citações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7845552" y="3108960"/>
            <a:ext cx="2651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8129016" y="2651760"/>
            <a:ext cx="3447288" cy="1389888"/>
          </a:xfrm>
          <a:prstGeom prst="rect">
            <a:avLst/>
          </a:prstGeom>
          <a:solidFill>
            <a:srgbClr val="F4F4F4"/>
          </a:solidFill>
          <a:ln w="8890">
            <a:solidFill>
              <a:srgbClr val="D5D5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39328" y="2798064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8339328" y="3182112"/>
            <a:ext cx="30266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Arquivo a evidência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594360" y="4425696"/>
            <a:ext cx="1088136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Dor, soluções atuais e evidências que desafiam seus pressupostos, prontos para o repositório de pesquisa.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594360" y="5404104"/>
            <a:ext cx="10881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Granola → Dovetail descreve uma entrega. Use a exportação, cópia/importação ou um conector aprovado; não suponha que existe uma integração nativa.</a:t>
            </a:r>
            <a:endParaRPr lang="en-US" sz="1300" dirty="0"/>
          </a:p>
        </p:txBody>
      </p:sp>
      <p:sp>
        <p:nvSpPr>
          <p:cNvPr id="21" name="Text 19">
            <a:hlinkClick r:id="rId1" tooltip=""/>
          </p:cNvPr>
          <p:cNvSpPr/>
          <p:nvPr/>
        </p:nvSpPr>
        <p:spPr>
          <a:xfrm>
            <a:off x="594360" y="6089904"/>
            <a:ext cx="10789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u="sng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Integrações de Granola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14:00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94360" y="841248"/>
            <a:ext cx="108813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a IA para escolher a próxima análise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94360" y="6345936"/>
            <a:ext cx="11000232" cy="0"/>
          </a:xfrm>
          <a:prstGeom prst="line">
            <a:avLst/>
          </a:prstGeom>
          <a:noFill/>
          <a:ln w="8890">
            <a:solidFill>
              <a:srgbClr val="D5D5D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0528"/>
            <a:ext cx="10332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Um dia de um gerente de produto com IA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155680" y="6510528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94360" y="1773936"/>
            <a:ext cx="10972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Amplitude ou Mixpanel · um LLM com os dados da análise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94360" y="2651760"/>
            <a:ext cx="3447288" cy="1389888"/>
          </a:xfrm>
          <a:prstGeom prst="rect">
            <a:avLst/>
          </a:prstGeom>
          <a:solidFill>
            <a:srgbClr val="F4F4F4"/>
          </a:solidFill>
          <a:ln w="8890">
            <a:solidFill>
              <a:srgbClr val="D5D5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04672" y="2798064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04672" y="3182112"/>
            <a:ext cx="30266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Verificar a métrica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4078224" y="3108960"/>
            <a:ext cx="2651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4361688" y="2651760"/>
            <a:ext cx="3447288" cy="1389888"/>
          </a:xfrm>
          <a:prstGeom prst="rect">
            <a:avLst/>
          </a:prstGeom>
          <a:solidFill>
            <a:srgbClr val="F4F4F4"/>
          </a:solidFill>
          <a:ln w="8890">
            <a:solidFill>
              <a:srgbClr val="D5D5D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0" y="2798064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72000" y="3182112"/>
            <a:ext cx="30266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Inspecionar os segmentos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7845552" y="3108960"/>
            <a:ext cx="2651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8129016" y="2651760"/>
            <a:ext cx="3447288" cy="1389888"/>
          </a:xfrm>
          <a:prstGeom prst="rect">
            <a:avLst/>
          </a:prstGeom>
          <a:solidFill>
            <a:srgbClr val="F4F4F4"/>
          </a:solidFill>
          <a:ln w="8890">
            <a:solidFill>
              <a:srgbClr val="D5D5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39328" y="2798064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8339328" y="3182112"/>
            <a:ext cx="30266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Teste as hipóteses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594360" y="4425696"/>
            <a:ext cx="1088136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 plano de investigação curto e os segmentos a inspecionar, em vez de uma explicação inventada.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594360" y="5404104"/>
            <a:ext cx="10881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Analytics é a fonte da verdade. Uma sugestão de modelo ou segmento correlacionado não prova o que causou a queda.</a:t>
            </a:r>
            <a:endParaRPr lang="en-US" sz="1300" dirty="0"/>
          </a:p>
        </p:txBody>
      </p:sp>
      <p:sp>
        <p:nvSpPr>
          <p:cNvPr id="21" name="Text 19">
            <a:hlinkClick r:id="rId1" tooltip=""/>
          </p:cNvPr>
          <p:cNvSpPr/>
          <p:nvPr/>
        </p:nvSpPr>
        <p:spPr>
          <a:xfrm>
            <a:off x="594360" y="6089904"/>
            <a:ext cx="10789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u="sng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Análise de Causa Raiz de Amplitude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15:00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94360" y="841248"/>
            <a:ext cx="108813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Escreva o PRD a partir do que você sabe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94360" y="6345936"/>
            <a:ext cx="11000232" cy="0"/>
          </a:xfrm>
          <a:prstGeom prst="line">
            <a:avLst/>
          </a:prstGeom>
          <a:noFill/>
          <a:ln w="8890">
            <a:solidFill>
              <a:srgbClr val="D5D5D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0528"/>
            <a:ext cx="10332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Um dia de um gerente de produto com IA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155680" y="6510528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94360" y="1773936"/>
            <a:ext cx="10972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Claude ou ChatGPT · contexto do roadmap · evidências dos clientes · restrições técnicas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94360" y="2651760"/>
            <a:ext cx="3447288" cy="1389888"/>
          </a:xfrm>
          <a:prstGeom prst="rect">
            <a:avLst/>
          </a:prstGeom>
          <a:solidFill>
            <a:srgbClr val="F4F4F4"/>
          </a:solidFill>
          <a:ln w="8890">
            <a:solidFill>
              <a:srgbClr val="D5D5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04672" y="2798064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04672" y="3182112"/>
            <a:ext cx="30266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Fornecer a evidência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4078224" y="3108960"/>
            <a:ext cx="2651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4361688" y="2651760"/>
            <a:ext cx="3447288" cy="1389888"/>
          </a:xfrm>
          <a:prstGeom prst="rect">
            <a:avLst/>
          </a:prstGeom>
          <a:solidFill>
            <a:srgbClr val="F4F4F4"/>
          </a:solidFill>
          <a:ln w="8890">
            <a:solidFill>
              <a:srgbClr val="D5D5D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0" y="2798064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72000" y="3182112"/>
            <a:ext cx="30266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Esboce os requisitos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7845552" y="3108960"/>
            <a:ext cx="2651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8129016" y="2651760"/>
            <a:ext cx="3447288" cy="1389888"/>
          </a:xfrm>
          <a:prstGeom prst="rect">
            <a:avLst/>
          </a:prstGeom>
          <a:solidFill>
            <a:srgbClr val="F4F4F4"/>
          </a:solidFill>
          <a:ln w="8890">
            <a:solidFill>
              <a:srgbClr val="D5D5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39328" y="2798064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8339328" y="3182112"/>
            <a:ext cx="30266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Revisão como engenheiro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594360" y="4425696"/>
            <a:ext cx="1088136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 esboço focado mais uma lista de questões não resolvidas, pronto para revisão humana.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594360" y="5404104"/>
            <a:ext cx="10881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modelo não deve transformar a informação faltante em requisitos seguros.</a:t>
            </a:r>
            <a:endParaRPr lang="en-US" sz="1300" dirty="0"/>
          </a:p>
        </p:txBody>
      </p:sp>
      <p:sp>
        <p:nvSpPr>
          <p:cNvPr id="21" name="Text 19">
            <a:hlinkClick r:id="rId1" tooltip=""/>
          </p:cNvPr>
          <p:cNvSpPr/>
          <p:nvPr/>
        </p:nvSpPr>
        <p:spPr>
          <a:xfrm>
            <a:off x="594360" y="6089904"/>
            <a:ext cx="10789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u="sng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Claude ї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16:30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94360" y="841248"/>
            <a:ext cx="108813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Fazer uma interação visível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94360" y="6345936"/>
            <a:ext cx="11000232" cy="0"/>
          </a:xfrm>
          <a:prstGeom prst="line">
            <a:avLst/>
          </a:prstGeom>
          <a:noFill/>
          <a:ln w="8890">
            <a:solidFill>
              <a:srgbClr val="D5D5D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0528"/>
            <a:ext cx="10332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Um dia de um gerente de produto com IA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155680" y="6510528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94360" y="1773936"/>
            <a:ext cx="10972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Lovable, Replit ou v0 · dados fictícios</a:t>
            </a:r>
            <a:endParaRPr lang="en-US" sz="13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8321" y="2423160"/>
            <a:ext cx="7712311" cy="299923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594360" y="5513832"/>
            <a:ext cx="109728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 protótipo compartilhado que testa uma interação, não um aplicativo de produção acidental.</a:t>
            </a:r>
            <a:endParaRPr lang="en-US" sz="1600" dirty="0"/>
          </a:p>
        </p:txBody>
      </p:sp>
      <p:sp>
        <p:nvSpPr>
          <p:cNvPr id="10" name="Text 7">
            <a:hlinkClick r:id="rId2" tooltip=""/>
          </p:cNvPr>
          <p:cNvSpPr/>
          <p:nvPr/>
        </p:nvSpPr>
        <p:spPr>
          <a:xfrm>
            <a:off x="594360" y="6089904"/>
            <a:ext cx="10789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u="sng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Lovável para protótipos ї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Fim do dia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94360" y="841248"/>
            <a:ext cx="108813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Guarde os aprendizados e os próximos passos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94360" y="6345936"/>
            <a:ext cx="11000232" cy="0"/>
          </a:xfrm>
          <a:prstGeom prst="line">
            <a:avLst/>
          </a:prstGeom>
          <a:noFill/>
          <a:ln w="8890">
            <a:solidFill>
              <a:srgbClr val="D5D5D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0528"/>
            <a:ext cx="10332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Um dia de um gerente de produto com IA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155680" y="6510528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94360" y="1773936"/>
            <a:ext cx="10972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n8n · Notion ou registro privado de produto · calendário ou gerenciador de tarefas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94360" y="2651760"/>
            <a:ext cx="3447288" cy="1389888"/>
          </a:xfrm>
          <a:prstGeom prst="rect">
            <a:avLst/>
          </a:prstGeom>
          <a:solidFill>
            <a:srgbClr val="F4F4F4"/>
          </a:solidFill>
          <a:ln w="8890">
            <a:solidFill>
              <a:srgbClr val="D5D5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04672" y="2798064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04672" y="3182112"/>
            <a:ext cx="30266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Recolha hoje as evidências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4078224" y="3108960"/>
            <a:ext cx="2651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4361688" y="2651760"/>
            <a:ext cx="3447288" cy="1389888"/>
          </a:xfrm>
          <a:prstGeom prst="rect">
            <a:avLst/>
          </a:prstGeom>
          <a:solidFill>
            <a:srgbClr val="F4F4F4"/>
          </a:solidFill>
          <a:ln w="8890">
            <a:solidFill>
              <a:srgbClr val="D5D5D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0" y="2798064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72000" y="3182112"/>
            <a:ext cx="30266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Reflexão sobre os pressupostos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7845552" y="3108960"/>
            <a:ext cx="2651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8129016" y="2651760"/>
            <a:ext cx="3447288" cy="1389888"/>
          </a:xfrm>
          <a:prstGeom prst="rect">
            <a:avLst/>
          </a:prstGeom>
          <a:solidFill>
            <a:srgbClr val="F4F4F4"/>
          </a:solidFill>
          <a:ln w="8890">
            <a:solidFill>
              <a:srgbClr val="D5D5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39328" y="2798064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8339328" y="3182112"/>
            <a:ext cx="30266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Confirme os seguimentos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594360" y="4425696"/>
            <a:ext cx="1088136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Uma memória útil do produto e uma pequena lista de seguimentos que você confirmou.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594360" y="5404104"/>
            <a:ext cx="10881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Ideias não aprovadas permanecem ideias. Verifique donos e datas antes de enviar lembretes ou criar compromissos externos.</a:t>
            </a:r>
            <a:endParaRPr lang="en-US" sz="1300" dirty="0"/>
          </a:p>
        </p:txBody>
      </p:sp>
      <p:sp>
        <p:nvSpPr>
          <p:cNvPr id="21" name="Text 19">
            <a:hlinkClick r:id="rId1" tooltip=""/>
          </p:cNvPr>
          <p:cNvSpPr/>
          <p:nvPr/>
        </p:nvSpPr>
        <p:spPr>
          <a:xfrm>
            <a:off x="594360" y="6089904"/>
            <a:ext cx="10789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u="sng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n8n Notion node ї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ZAIKA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Um dia de um gerente de produto com IA</dc:title>
  <dc:subject>O que usar, quando, como conectar e onde o seu julgamento continua essencial.</dc:subject>
  <dc:creator>Viktor Zaika</dc:creator>
  <cp:lastModifiedBy>Viktor Zaika</cp:lastModifiedBy>
  <cp:revision>1</cp:revision>
  <dcterms:created xsi:type="dcterms:W3CDTF">2026-10-03T18:49:28Z</dcterms:created>
  <dcterms:modified xsi:type="dcterms:W3CDTF">2026-10-03T18:49:28Z</dcterms:modified>
</cp:coreProperties>
</file>