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lovable.dev/integrations/supabase" TargetMode="External"/><Relationship Id="rId1" Type="http://schemas.openxmlformats.org/officeDocument/2006/relationships/image" Target="../media/image-3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posthog.com/docs/product-analytics/funnel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lovable.dev/integrations/supabase" TargetMode="External"/><Relationship Id="rId1" Type="http://schemas.openxmlformats.org/officeDocument/2006/relationships/image" Target="../media/image-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supabase.com/docs/guides/database/postgres/row-level-security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n8n.io/advanced-ai/human-in-the-loop-tools" TargetMode="External"/><Relationship Id="rId1" Type="http://schemas.openxmlformats.org/officeDocument/2006/relationships/image" Target="../media/image-7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n8n.io/integrations/builtin/cluster-nodes/sub-nodes/n8n-nodes-langchain.outputparserstructured" TargetMode="External"/><Relationship Id="rId1" Type="http://schemas.openxmlformats.org/officeDocument/2006/relationships/image" Target="../media/image-9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supabase.com/docs/guides/database/overview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docs.lovable.dev/integrations/supabase" TargetMode="External"/><Relationship Id="rId2" Type="http://schemas.openxmlformats.org/officeDocument/2006/relationships/hyperlink" Target="https://docs.lovable.dev/integrations/supabase" TargetMode="External"/><Relationship Id="rId3" Type="http://schemas.openxmlformats.org/officeDocument/2006/relationships/hyperlink" Target="https://supabase.com/docs/guides/database/postgres/row-level-security" TargetMode="External"/><Relationship Id="rId4" Type="http://schemas.openxmlformats.org/officeDocument/2006/relationships/hyperlink" Target="https://supabase.com/docs/guides/database/postgres/row-level-security" TargetMode="External"/><Relationship Id="rId5" Type="http://schemas.openxmlformats.org/officeDocument/2006/relationships/hyperlink" Target="https://supabase.com/docs/guides/functions" TargetMode="External"/><Relationship Id="rId6" Type="http://schemas.openxmlformats.org/officeDocument/2006/relationships/hyperlink" Target="https://supabase.com/docs/guides/functions" TargetMode="External"/><Relationship Id="rId7" Type="http://schemas.openxmlformats.org/officeDocument/2006/relationships/hyperlink" Target="https://posthog.com/docs/product-analytics/funnels" TargetMode="External"/><Relationship Id="rId8" Type="http://schemas.openxmlformats.org/officeDocument/2006/relationships/hyperlink" Target="https://posthog.com/docs/product-analytics/funnels" TargetMode="External"/><Relationship Id="rId9" Type="http://schemas.openxmlformats.org/officeDocument/2006/relationships/hyperlink" Target="https://resend.com/features/email-api" TargetMode="External"/><Relationship Id="rId10" Type="http://schemas.openxmlformats.org/officeDocument/2006/relationships/hyperlink" Target="https://resend.com/features/email-api" TargetMode="External"/><Relationship Id="rId11" Type="http://schemas.openxmlformats.org/officeDocument/2006/relationships/hyperlink" Target="https://docs.replit.com/features/agent/overview" TargetMode="External"/><Relationship Id="rId12" Type="http://schemas.openxmlformats.org/officeDocument/2006/relationships/hyperlink" Target="https://docs.replit.com/features/agent/overview" TargetMode="External"/><Relationship Id="rId13" Type="http://schemas.openxmlformats.org/officeDocument/2006/relationships/hyperlink" Target="https://docs.n8n.io/integrations/builtin/cluster-nodes/sub-nodes/n8n-nodes-langchain.outputparserstructured" TargetMode="External"/><Relationship Id="rId14" Type="http://schemas.openxmlformats.org/officeDocument/2006/relationships/hyperlink" Target="https://docs.n8n.io/integrations/builtin/cluster-nodes/sub-nodes/n8n-nodes-langchain.outputparserstructured" TargetMode="External"/><Relationship Id="rId15" Type="http://schemas.openxmlformats.org/officeDocument/2006/relationships/hyperlink" Target="https://docs.n8n.io/advanced-ai/human-in-the-loop-tools" TargetMode="External"/><Relationship Id="rId16" Type="http://schemas.openxmlformats.org/officeDocument/2006/relationships/hyperlink" Target="https://docs.n8n.io/advanced-ai/human-in-the-loop-tools" TargetMode="External"/><Relationship Id="rId17" Type="http://schemas.openxmlformats.org/officeDocument/2006/relationships/hyperlink" Target="https://www.make.com/en/integrations" TargetMode="External"/><Relationship Id="rId18" Type="http://schemas.openxmlformats.org/officeDocument/2006/relationships/hyperlink" Target="https://www.make.com/en/integrations" TargetMode="External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2552" y="0"/>
            <a:ext cx="54864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50292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/ NOTAS DE CAMPO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658368" y="1325880"/>
            <a:ext cx="5577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Dicas e ferramentas de IA #1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658368" y="2880360"/>
            <a:ext cx="5394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Teste uma ideia. Construa um MVP. Automatize o trabalho que continua roubando o seu dia.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658368" y="651052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Dicas e Ferramentas de IA #1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INICIAR AQUI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Três trabalhos. Três pontos de partida sensatos.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Dicas e Ferramentas de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83080"/>
            <a:ext cx="3447288" cy="34015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32104" y="2002536"/>
            <a:ext cx="30266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Exame da demanda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32104" y="2459736"/>
            <a:ext cx="302666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Construa uma página de destino e a menor interação útil. Entregue a parte cara manualmente antes de automatizá- la.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32104" y="4855464"/>
            <a:ext cx="3026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LOVÁVEIS · SUPABASE · POSTHOG · RESENDE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370832" y="1783080"/>
            <a:ext cx="3447288" cy="34015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81144" y="2002536"/>
            <a:ext cx="30266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Construir um MVP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81144" y="2459736"/>
            <a:ext cx="302666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uma pilha normal na web quando a interface for a parte difícil. Use um aplicativo backend quando as tarefas, APIs ou processamento forem o produto.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581144" y="4855464"/>
            <a:ext cx="3026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LOVÁVEIS + SUPABASE / REPLITAR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8119872" y="1783080"/>
            <a:ext cx="3447288" cy="34015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30184" y="2002536"/>
            <a:ext cx="30266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Automatizar o trabalho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330184" y="2459736"/>
            <a:ext cx="302666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Conecte as ferramentas que você já usa. Deixe a AI interpretar entradas fuzzy, manter regras exatas em código e adicionar memória e aprovaçãos.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330184" y="4855464"/>
            <a:ext cx="3026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N8N OR MAK · LLM · BASE DE DADOS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21792" y="562356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objetivo é aprender mais cedo, construir apenas o que é necessário e gastar menos tempo no trabalho repetido.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VALIDAR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Teste o resultado antes de construir a máquina.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Dicas e Ferramentas de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645920"/>
            <a:ext cx="10945368" cy="4379976"/>
          </a:xfrm>
          <a:prstGeom prst="rect">
            <a:avLst/>
          </a:prstGeom>
        </p:spPr>
      </p:pic>
      <p:sp>
        <p:nvSpPr>
          <p:cNvPr id="8" name="Text 5">
            <a:hlinkClick r:id="rId2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Fonte: Amovível, PostHog, Reenviar documentos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VALIDAR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Meça os passos, não só as visitas.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Dicas e Ferramentas de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92224"/>
            <a:ext cx="5193792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32104" y="2011680"/>
            <a:ext cx="47731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Manual primeiro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32104" y="2468880"/>
            <a:ext cx="4773168" cy="2633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Deixe alguém carregar o PDF. Faça os primeiros relatórios você mesmo. Envie- os de volta. Automatize o meio somente depois que as pessoas quiserem o resultado.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089904" y="1792224"/>
            <a:ext cx="5477256" cy="3611880"/>
          </a:xfrm>
          <a:prstGeom prst="rect">
            <a:avLst/>
          </a:prstGeom>
          <a:solidFill>
            <a:srgbClr val="EDF5EE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45936" y="2048256"/>
            <a:ext cx="4892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funil ilustrativo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345936" y="2633472"/>
            <a:ext cx="4846320" cy="2176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1.400 visitas</a:t>
            </a:r>
            <a:endParaRPr lang="en-US" sz="2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382 cliques em Experimente</a:t>
            </a:r>
            <a:endParaRPr lang="en-US" sz="2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117 formulários iniciados</a:t>
            </a:r>
            <a:endParaRPr lang="en-US" sz="2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83 formulários terminados</a:t>
            </a:r>
            <a:endParaRPr lang="en-US" sz="2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1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respostas de e-mail</a:t>
            </a:r>
            <a:endParaRPr lang="en-US" sz="2100" dirty="0"/>
          </a:p>
        </p:txBody>
      </p:sp>
      <p:sp>
        <p:nvSpPr>
          <p:cNvPr id="13" name="Text 11">
            <a:hlinkClick r:id="rId1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Fonte: Funiais PostHog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CONSTRUIÇÃO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Escolha pela parte dura do produto.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Dicas e Ferramentas de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536192"/>
            <a:ext cx="10945368" cy="4626864"/>
          </a:xfrm>
          <a:prstGeom prst="rect">
            <a:avLst/>
          </a:prstGeom>
        </p:spPr>
      </p:pic>
      <p:sp>
        <p:nvSpPr>
          <p:cNvPr id="8" name="Text 5">
            <a:hlinkClick r:id="rId2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Fonte: Amovível + Supabase e Agente Replit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CONSTRUIÇÃO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autenticação não é autorização.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Dicas e Ferramentas de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83080"/>
            <a:ext cx="5212080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32104" y="2002536"/>
            <a:ext cx="479145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 identifica Alice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32104" y="2459736"/>
            <a:ext cx="4791456" cy="2450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login indica ao aplicativo que fez o pedido. Ele não decide, por si só, se a Alice pode ler os registros do Bob.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08192" y="1783080"/>
            <a:ext cx="5458968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18504" y="2002536"/>
            <a:ext cx="503834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RLS restringe as linhas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318504" y="2459736"/>
            <a:ext cx="5038344" cy="2450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subvenções de banco de dados e as políticas de nível de linhas decidem quais dados que solicitam podem acessar. Coloque chamadas secretas da API atrás de um endpoint do servidor ou Função Edge.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21792" y="5623560"/>
            <a:ext cx="109270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Segredo de listrar · Chave de reenvio · Chave OpenAI → Apenas lado servidor</a:t>
            </a:r>
            <a:endParaRPr lang="en-US" sz="18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Fonte: Supabase RLS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AUTOMATE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Entrada → entender → decidir → ato → lembre- se.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Dicas e Ferramentas de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655064"/>
            <a:ext cx="10945368" cy="4279392"/>
          </a:xfrm>
          <a:prstGeom prst="rect">
            <a:avLst/>
          </a:prstGeom>
        </p:spPr>
      </p:pic>
      <p:sp>
        <p:nvSpPr>
          <p:cNvPr id="8" name="Text 5">
            <a:hlinkClick r:id="rId2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Fonte: n8n Estructured Output Parser e revisão humana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AUTOMATE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Pipelines que economizam tempo real.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Dicas e Ferramentas de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55648"/>
            <a:ext cx="5312664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83664"/>
            <a:ext cx="4910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Pesquisa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22960" y="2267712"/>
            <a:ext cx="491032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RSS / sites → dedupe → LLM classifica → um digestivo</a:t>
            </a:r>
            <a:endParaRPr lang="en-US" sz="1370" dirty="0"/>
          </a:p>
        </p:txBody>
      </p:sp>
      <p:sp>
        <p:nvSpPr>
          <p:cNvPr id="10" name="Shape 8"/>
          <p:cNvSpPr/>
          <p:nvPr/>
        </p:nvSpPr>
        <p:spPr>
          <a:xfrm>
            <a:off x="6190488" y="1755648"/>
            <a:ext cx="5312664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91656" y="1883664"/>
            <a:ext cx="4910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Reuniões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391656" y="2267712"/>
            <a:ext cx="491032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Transcrição → decisões / ações → tarefas + resumo</a:t>
            </a:r>
            <a:endParaRPr lang="en-US" sz="1370" dirty="0"/>
          </a:p>
        </p:txBody>
      </p:sp>
      <p:sp>
        <p:nvSpPr>
          <p:cNvPr id="13" name="Shape 11"/>
          <p:cNvSpPr/>
          <p:nvPr/>
        </p:nvSpPr>
        <p:spPr>
          <a:xfrm>
            <a:off x="621792" y="3767328"/>
            <a:ext cx="5312664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895344"/>
            <a:ext cx="4910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Conteúdo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22960" y="4279392"/>
            <a:ext cx="491032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Ideia do telegrama → Noção → perguntas de pesquisa → esperar</a:t>
            </a:r>
            <a:endParaRPr lang="en-US" sz="1370" dirty="0"/>
          </a:p>
        </p:txBody>
      </p:sp>
      <p:sp>
        <p:nvSpPr>
          <p:cNvPr id="16" name="Shape 14"/>
          <p:cNvSpPr/>
          <p:nvPr/>
        </p:nvSpPr>
        <p:spPr>
          <a:xfrm>
            <a:off x="6190488" y="3767328"/>
            <a:ext cx="5312664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91656" y="3895344"/>
            <a:ext cx="4910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Observabilidade online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391656" y="4279392"/>
            <a:ext cx="491032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Alertas / revisões → dedupe → classificar → notificar</a:t>
            </a:r>
            <a:endParaRPr lang="en-US" sz="1370" dirty="0"/>
          </a:p>
        </p:txBody>
      </p:sp>
      <p:sp>
        <p:nvSpPr>
          <p:cNvPr id="19" name="Text 17"/>
          <p:cNvSpPr/>
          <p:nvPr/>
        </p:nvSpPr>
        <p:spPr>
          <a:xfrm>
            <a:off x="621792" y="5998464"/>
            <a:ext cx="10515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Uma automação não precisa escrever o post para ser útil.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DECIDE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AI para linguagem confusa. Use código para regras exatas.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Dicas e Ferramentas de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1655064"/>
            <a:ext cx="10945368" cy="4178808"/>
          </a:xfrm>
          <a:prstGeom prst="rect">
            <a:avLst/>
          </a:prstGeom>
        </p:spPr>
      </p:pic>
      <p:sp>
        <p:nvSpPr>
          <p:cNvPr id="8" name="Text 5">
            <a:hlinkClick r:id="rId2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Fonte: n8n Estructured Output Parser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LEMBRO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Uma tabela pode fazer um fluxo de trabalho se sentir mais inteligente.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Dicas e Ferramentas de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773936"/>
            <a:ext cx="4617720" cy="4041648"/>
          </a:xfrm>
          <a:prstGeom prst="rect">
            <a:avLst/>
          </a:prstGeom>
          <a:solidFill>
            <a:srgbClr val="EDF5EE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32688" y="2075688"/>
            <a:ext cx="3840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fonte_url</a:t>
            </a:r>
            <a:endParaRPr lang="en-US" sz="2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hash</a:t>
            </a:r>
            <a:endParaRPr lang="en-US" sz="2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primeiro_visto</a:t>
            </a:r>
            <a:endParaRPr lang="en-US" sz="2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resumo</a:t>
            </a:r>
            <a:endParaRPr lang="en-US" sz="2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300" dirty="0">
                <a:solidFill>
                  <a:srgbClr val="1A241D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tópico</a:t>
            </a:r>
            <a:endParaRPr lang="en-US" sz="2300" dirty="0"/>
          </a:p>
        </p:txBody>
      </p:sp>
      <p:sp>
        <p:nvSpPr>
          <p:cNvPr id="9" name="Shape 7"/>
          <p:cNvSpPr/>
          <p:nvPr/>
        </p:nvSpPr>
        <p:spPr>
          <a:xfrm>
            <a:off x="5513832" y="1773936"/>
            <a:ext cx="6053328" cy="404164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24144" y="1993392"/>
            <a:ext cx="563270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Antes do trabalho caro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724144" y="2450592"/>
            <a:ext cx="563270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Já vi este URL ou hash?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 → pule- o.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Nenhum → processar, salvar e notificar.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Armazene estado suficiente para evitar repetições de trabalho.</a:t>
            </a:r>
            <a:endParaRPr lang="en-US" sz="1500" dirty="0"/>
          </a:p>
        </p:txBody>
      </p:sp>
      <p:sp>
        <p:nvSpPr>
          <p:cNvPr id="12" name="Text 10">
            <a:hlinkClick r:id="rId1" tooltip=""/>
          </p:cNvPr>
          <p:cNvSpPr/>
          <p:nvPr/>
        </p:nvSpPr>
        <p:spPr>
          <a:xfrm>
            <a:off x="612648" y="6245352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Fonte: Visão geral do Supabase Postgres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MANTEM ESTE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três pilhas para se lembrar.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Dicas e Ferramentas de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810512"/>
            <a:ext cx="10945368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938528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Teste se alguém se importa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22960" y="2322576"/>
            <a:ext cx="10543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Lovável + Supabase + PostHog + Reenvia</a:t>
            </a:r>
            <a:endParaRPr lang="en-US" sz="1370" dirty="0"/>
          </a:p>
        </p:txBody>
      </p:sp>
      <p:sp>
        <p:nvSpPr>
          <p:cNvPr id="10" name="Shape 8"/>
          <p:cNvSpPr/>
          <p:nvPr/>
        </p:nvSpPr>
        <p:spPr>
          <a:xfrm>
            <a:off x="621792" y="3182112"/>
            <a:ext cx="10945368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3310128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Construir algo utilizável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22960" y="3694176"/>
            <a:ext cx="10543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Lovável + Supabase, ou Replit quando a lógica do backend é a parte interessante</a:t>
            </a:r>
            <a:endParaRPr lang="en-US" sz="1370" dirty="0"/>
          </a:p>
        </p:txBody>
      </p:sp>
      <p:sp>
        <p:nvSpPr>
          <p:cNvPr id="13" name="Shape 11"/>
          <p:cNvSpPr/>
          <p:nvPr/>
        </p:nvSpPr>
        <p:spPr>
          <a:xfrm>
            <a:off x="621792" y="4553712"/>
            <a:ext cx="10945368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D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4681728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Automatizar o seu próprio trabalho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22960" y="5065776"/>
            <a:ext cx="105430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7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n8n + ferramentas que você já usa + LLM + um pequeno banco de dados para memória</a:t>
            </a:r>
            <a:endParaRPr lang="en-US" sz="13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UTILIZE ESTE PROMPTE PARA VALIDAR UMA IDEA SE NÃO CONSTRUIR A COMPANIA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Validar uma ideia sem construir a empresa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Dicas e Ferramentas de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664208"/>
            <a:ext cx="10945368" cy="4498848"/>
          </a:xfrm>
          <a:prstGeom prst="rect">
            <a:avLst/>
          </a:prstGeom>
          <a:solidFill>
            <a:srgbClr val="EAF3EB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1901952"/>
            <a:ext cx="10351008" cy="4041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Quero validar esta ideia do produto: [DESCRIBE IDEA].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 NÃO quero construir o produto completo ainda.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Desenhe a menor arquitetura de validação possível usando Lovable, Supabase, PostHog e Reenvia.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Explicar: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o que realmente deve ser construído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o que pode ser falsificado manualmente nos bastidores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que dados devem ser armazenados em Supabase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quais eventos PostHog eu devo rastrear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que funil de conversão eu deveria criar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que e-mails devem ser enviados através do Reenvio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o que contaria como evidência suficiente para prosseguir para um MVP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Mantenha a arquitetura intencionalmente simples. Não introduza serviços adicionais a menos que haja uma boa razão.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UTILIZE ESTE PROPÓSITO PARA Escolher o MVP mais pequeno do ponto de vista técnico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Escolha o menor MVP tecnicamente sã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Dicas e Ferramentas de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664208"/>
            <a:ext cx="10945368" cy="4498848"/>
          </a:xfrm>
          <a:prstGeom prst="rect">
            <a:avLst/>
          </a:prstGeom>
          <a:solidFill>
            <a:srgbClr val="EAF3EB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1901952"/>
            <a:ext cx="10351008" cy="4041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 quero construir este MVP: [PRODUTO DE DESCRIÇÃO].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Ajude- me a escolher entre: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Amovível + Supabase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Replit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uma combinação de ambos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Não escolha com base em que ferramenta você gosta mais. Escolha com base nos requisitos técnicos reais.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Primeiro identificar: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Requisitos de frontend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autenticação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entidades e relacionamentos do banco de dados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regras de autorização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APIs externas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background ou trabalhos de longa duração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armazenamento de arquivos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pagamentos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 e- mail transacional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 análise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 seguida, propor a menor arquitetura que ainda é tecnicamente sã.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Diga- me explicitamente quais operações devem acontecer lado servidor e quais segredos NUNCA devem ser expostos na frente.</a:t>
            </a:r>
            <a:endParaRPr lang="en-US" sz="15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usar Supabase, propor as tabelas e as regras RLS também.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UTILIZE Este PROPÓSITO PARA REGRAS SEPARADAS, AI, APROVAÇÃO E MEMORIA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Regras separadas, IA, aprovação e memória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Dicas e Ferramentas de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21792" y="1664208"/>
            <a:ext cx="10945368" cy="4498848"/>
          </a:xfrm>
          <a:prstGeom prst="rect">
            <a:avLst/>
          </a:prstGeom>
          <a:solidFill>
            <a:srgbClr val="EAF3EB"/>
          </a:solidFill>
          <a:ln w="12700">
            <a:solidFill>
              <a:srgbClr val="C4D8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1901952"/>
            <a:ext cx="10351008" cy="4041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Atualmente faço isso manualmente: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[DESCRIBE O PROCESSO EM LINGUA HUMANA NORMAL]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Desenho de uma automação para ele.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Separe o fluxo de trabalho em: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passos determinísticos que devem usar a lógica normal,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passos confusos onde um LLM realmente faz sentido,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ações que devem requerer aprovação humana,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estado que precisa ser armazenado para que o fluxo de trabalho se lembre do que já fez.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Prefere n8n e serviços que já usei. Mantenha o número de peças móveis o mais pequeno possível.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cada passo do LLM, definir a saída exata estruturada do JSON que deve retornar.</a:t>
            </a:r>
            <a:endParaRPr lang="en-US" sz="1600" dirty="0"/>
          </a:p>
          <a:p>
            <a:pPr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Também me diga como este fluxo de trabalho pode falhar e o que devo registrar para que possa debugá- lo mais tarde.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80" kern="0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LEIR ADICIONAMENTE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88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A24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Documentação do produto por trás dos diagramas.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94360" y="1408176"/>
            <a:ext cx="11000232" cy="0"/>
          </a:xfrm>
          <a:prstGeom prst="line">
            <a:avLst/>
          </a:prstGeom>
          <a:noFill/>
          <a:ln w="12700">
            <a:solidFill>
              <a:srgbClr val="D8E4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51967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10" kern="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Zaika. Dicas e Ferramentas de IA #1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00232" y="6501384"/>
            <a:ext cx="594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5">
            <a:hlinkClick r:id="rId1" tooltip=""/>
          </p:cNvPr>
          <p:cNvSpPr/>
          <p:nvPr/>
        </p:nvSpPr>
        <p:spPr>
          <a:xfrm>
            <a:off x="621792" y="1755648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Lovável + Supabase</a:t>
            </a:r>
            <a:endParaRPr lang="en-US" sz="1600" dirty="0"/>
          </a:p>
        </p:txBody>
      </p:sp>
      <p:sp>
        <p:nvSpPr>
          <p:cNvPr id="8" name="Text 6">
            <a:hlinkClick r:id="rId2" tooltip=""/>
          </p:cNvPr>
          <p:cNvSpPr/>
          <p:nvPr/>
        </p:nvSpPr>
        <p:spPr>
          <a:xfrm>
            <a:off x="621792" y="2020824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docs. lovable.dev/integrations/supabase</a:t>
            </a:r>
            <a:endParaRPr lang="en-US" sz="1000" dirty="0"/>
          </a:p>
        </p:txBody>
      </p:sp>
      <p:sp>
        <p:nvSpPr>
          <p:cNvPr id="9" name="Text 7">
            <a:hlinkClick r:id="rId3" tooltip=""/>
          </p:cNvPr>
          <p:cNvSpPr/>
          <p:nvPr/>
        </p:nvSpPr>
        <p:spPr>
          <a:xfrm>
            <a:off x="621792" y="2505456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Supabase RLS</a:t>
            </a:r>
            <a:endParaRPr lang="en-US" sz="1600" dirty="0"/>
          </a:p>
        </p:txBody>
      </p:sp>
      <p:sp>
        <p:nvSpPr>
          <p:cNvPr id="10" name="Text 8">
            <a:hlinkClick r:id="rId4" tooltip=""/>
          </p:cNvPr>
          <p:cNvSpPr/>
          <p:nvPr/>
        </p:nvSpPr>
        <p:spPr>
          <a:xfrm>
            <a:off x="621792" y="2770632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supabase.com/docs/guias/base de dados/postgres/segurança de nível de linha</a:t>
            </a:r>
            <a:endParaRPr lang="en-US" sz="1000" dirty="0"/>
          </a:p>
        </p:txBody>
      </p:sp>
      <p:sp>
        <p:nvSpPr>
          <p:cNvPr id="11" name="Text 9">
            <a:hlinkClick r:id="rId5" tooltip=""/>
          </p:cNvPr>
          <p:cNvSpPr/>
          <p:nvPr/>
        </p:nvSpPr>
        <p:spPr>
          <a:xfrm>
            <a:off x="621792" y="3255264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Funções de borda de Supabase</a:t>
            </a:r>
            <a:endParaRPr lang="en-US" sz="1600" dirty="0"/>
          </a:p>
        </p:txBody>
      </p:sp>
      <p:sp>
        <p:nvSpPr>
          <p:cNvPr id="12" name="Text 10">
            <a:hlinkClick r:id="rId6" tooltip=""/>
          </p:cNvPr>
          <p:cNvSpPr/>
          <p:nvPr/>
        </p:nvSpPr>
        <p:spPr>
          <a:xfrm>
            <a:off x="621792" y="3520440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supabase.com/docs/guias/funções</a:t>
            </a:r>
            <a:endParaRPr lang="en-US" sz="1000" dirty="0"/>
          </a:p>
        </p:txBody>
      </p:sp>
      <p:sp>
        <p:nvSpPr>
          <p:cNvPr id="13" name="Text 11">
            <a:hlinkClick r:id="rId7" tooltip=""/>
          </p:cNvPr>
          <p:cNvSpPr/>
          <p:nvPr/>
        </p:nvSpPr>
        <p:spPr>
          <a:xfrm>
            <a:off x="621792" y="400507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Funais PostHog + replay</a:t>
            </a:r>
            <a:endParaRPr lang="en-US" sz="1600" dirty="0"/>
          </a:p>
        </p:txBody>
      </p:sp>
      <p:sp>
        <p:nvSpPr>
          <p:cNvPr id="14" name="Text 12">
            <a:hlinkClick r:id="rId8" tooltip=""/>
          </p:cNvPr>
          <p:cNvSpPr/>
          <p:nvPr/>
        </p:nvSpPr>
        <p:spPr>
          <a:xfrm>
            <a:off x="621792" y="4270248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posthog.com/docs/analítica de produtos/funiais</a:t>
            </a:r>
            <a:endParaRPr lang="en-US" sz="1000" dirty="0"/>
          </a:p>
        </p:txBody>
      </p:sp>
      <p:sp>
        <p:nvSpPr>
          <p:cNvPr id="15" name="Text 13">
            <a:hlinkClick r:id="rId9" tooltip=""/>
          </p:cNvPr>
          <p:cNvSpPr/>
          <p:nvPr/>
        </p:nvSpPr>
        <p:spPr>
          <a:xfrm>
            <a:off x="621792" y="475488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Reenviar API de E-mail</a:t>
            </a:r>
            <a:endParaRPr lang="en-US" sz="1600" dirty="0"/>
          </a:p>
        </p:txBody>
      </p:sp>
      <p:sp>
        <p:nvSpPr>
          <p:cNvPr id="16" name="Text 14">
            <a:hlinkClick r:id="rId10" tooltip=""/>
          </p:cNvPr>
          <p:cNvSpPr/>
          <p:nvPr/>
        </p:nvSpPr>
        <p:spPr>
          <a:xfrm>
            <a:off x="621792" y="5020056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resend.com/features/email-api</a:t>
            </a:r>
            <a:endParaRPr lang="en-US" sz="1000" dirty="0"/>
          </a:p>
        </p:txBody>
      </p:sp>
      <p:sp>
        <p:nvSpPr>
          <p:cNvPr id="17" name="Text 15">
            <a:hlinkClick r:id="rId11" tooltip=""/>
          </p:cNvPr>
          <p:cNvSpPr/>
          <p:nvPr/>
        </p:nvSpPr>
        <p:spPr>
          <a:xfrm>
            <a:off x="6126480" y="1755648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Agente de reposição</a:t>
            </a:r>
            <a:endParaRPr lang="en-US" sz="1600" dirty="0"/>
          </a:p>
        </p:txBody>
      </p:sp>
      <p:sp>
        <p:nvSpPr>
          <p:cNvPr id="18" name="Text 16">
            <a:hlinkClick r:id="rId12" tooltip=""/>
          </p:cNvPr>
          <p:cNvSpPr/>
          <p:nvPr/>
        </p:nvSpPr>
        <p:spPr>
          <a:xfrm>
            <a:off x="6126480" y="2020824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docs.replit.com/features/agent/overview</a:t>
            </a:r>
            <a:endParaRPr lang="en-US" sz="1000" dirty="0"/>
          </a:p>
        </p:txBody>
      </p:sp>
      <p:sp>
        <p:nvSpPr>
          <p:cNvPr id="19" name="Text 17">
            <a:hlinkClick r:id="rId13" tooltip=""/>
          </p:cNvPr>
          <p:cNvSpPr/>
          <p:nvPr/>
        </p:nvSpPr>
        <p:spPr>
          <a:xfrm>
            <a:off x="6126480" y="2505456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saída estruturada n8n</a:t>
            </a:r>
            <a:endParaRPr lang="en-US" sz="1600" dirty="0"/>
          </a:p>
        </p:txBody>
      </p:sp>
      <p:sp>
        <p:nvSpPr>
          <p:cNvPr id="20" name="Text 18">
            <a:hlinkClick r:id="rId14" tooltip=""/>
          </p:cNvPr>
          <p:cNvSpPr/>
          <p:nvPr/>
        </p:nvSpPr>
        <p:spPr>
          <a:xfrm>
            <a:off x="6126480" y="2770632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docs.n8n.io/integrations/builtin/cluster- nodes/sub- nodes/n8n- nodes- langchain.outputparserestruturado</a:t>
            </a:r>
            <a:endParaRPr lang="en-US" sz="1000" dirty="0"/>
          </a:p>
        </p:txBody>
      </p:sp>
      <p:sp>
        <p:nvSpPr>
          <p:cNvPr id="21" name="Text 19">
            <a:hlinkClick r:id="rId15" tooltip=""/>
          </p:cNvPr>
          <p:cNvSpPr/>
          <p:nvPr/>
        </p:nvSpPr>
        <p:spPr>
          <a:xfrm>
            <a:off x="6126480" y="3255264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n8n revisão humana</a:t>
            </a:r>
            <a:endParaRPr lang="en-US" sz="1600" dirty="0"/>
          </a:p>
        </p:txBody>
      </p:sp>
      <p:sp>
        <p:nvSpPr>
          <p:cNvPr id="22" name="Text 20">
            <a:hlinkClick r:id="rId16" tooltip=""/>
          </p:cNvPr>
          <p:cNvSpPr/>
          <p:nvPr/>
        </p:nvSpPr>
        <p:spPr>
          <a:xfrm>
            <a:off x="6126480" y="3520440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docs.n8n.io/advanced-ai/human-in-the-loop-tools</a:t>
            </a:r>
            <a:endParaRPr lang="en-US" sz="1000" dirty="0"/>
          </a:p>
        </p:txBody>
      </p:sp>
      <p:sp>
        <p:nvSpPr>
          <p:cNvPr id="23" name="Text 21">
            <a:hlinkClick r:id="rId17" tooltip=""/>
          </p:cNvPr>
          <p:cNvSpPr/>
          <p:nvPr/>
        </p:nvSpPr>
        <p:spPr>
          <a:xfrm>
            <a:off x="6126480" y="4005072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rgbClr val="35764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Fazer integrações</a:t>
            </a:r>
            <a:endParaRPr lang="en-US" sz="1600" dirty="0"/>
          </a:p>
        </p:txBody>
      </p:sp>
      <p:sp>
        <p:nvSpPr>
          <p:cNvPr id="24" name="Text 22">
            <a:hlinkClick r:id="rId18" tooltip=""/>
          </p:cNvPr>
          <p:cNvSpPr/>
          <p:nvPr/>
        </p:nvSpPr>
        <p:spPr>
          <a:xfrm>
            <a:off x="6126480" y="4270248"/>
            <a:ext cx="5029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5B6A6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www.make.com/pt/integrations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ZAIKA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Tips&amp;Tools #1 — October 2026</dc:title>
  <dc:subject>Practical ways to validate ideas, build MVPs, and automate work</dc:subject>
  <dc:creator>Viktor Zaika</dc:creator>
  <cp:lastModifiedBy>Viktor Zaika</cp:lastModifiedBy>
  <cp:revision>1</cp:revision>
  <dcterms:created xsi:type="dcterms:W3CDTF">2026-09-28T01:32:54Z</dcterms:created>
  <dcterms:modified xsi:type="dcterms:W3CDTF">2026-09-28T01:32:54Z</dcterms:modified>
</cp:coreProperties>
</file>