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classifier chooses a category. The Switch routes it to a label and, where appropriate, a draft. You review before sending.
Notice the separate label and draft branches. Red warning triangles indicate credentials to configure.
https://n8n.io/workflows/8426-gmail-email-classifier-with-gpt-4-auto-generated-draft-replies/
Use this prompt for sorting emails and drafting replies:
Analyze this incoming email.
Return ONLY valid JSON:
{
  "category": "urgent | sales | support | invoice | newsletter | personal | ignore",
  "priority": "high | medium | low",
  "needs_reply": true,
  "summary": "one short sentence",
  "draft_reply": "reply text or null"
}
Rules:
Use "urgent" only when there is a clear deadline, serious problem or something blocking work.
Use "invoice" for invoices, payment requests, receipts and billing-related emails.
Use "newsletter" for promotional or mass-distributed content.
Set needs_reply to false for newsletters, receipts, automated notifications and emails that do not expect a response.
If a reply is needed, write a short natural reply matching the sender's tone.
Do not invent prices, dates, promises or facts.
If information is missing, write [NEEDS INPUT] inside the draft.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schedule collects recent messages. AI identifies the few that need attention, then one digest links back to the originals.
The real template has extra routes for an empty inbox and for building direct links to messages.
https://n8n.io/workflows/13126-summarize-gmail-emails-with-gemini-and-send-an-html-action-digest/
Use this prompt for creating an actionable digest:
Create a short actionable digest from these emails.
Group them into:
1. URGENT
2. NEEDS REPLY
3. ACTION REQUIRED
4. FYI
5. NEWSLETTERS / PROMOTIONS
For each important email return:
{
  "sender": "",
  "subject": "",
  "summary": "",
  "action": "",
  "priority": "high | medium | low"
}
Rules:
Keep summaries to one sentence.
Extract concrete actions when possible.
Include deadlines only when explicitly mentioned.
Do not include routine automated notifications unless they contain an error, payment problem, security warning or other issue requiring attention.
For newsletters and promotions, only return the total count unless something looks unusually relevant.
Sort important emails by priority.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PDF goes to Drive. Extracted fields and the Drive link go to Sheets, so the original file and searchable data stay together.
Follow the original attachment into Drive, then the extraction path into a Sheets row.
https://n8n.io/workflows/3016-invoices-from-gmail-to-drive-and-google-sheets/
Use this prompt for extracting attachment details:
Analyze this email and attached document.
Return ONLY valid JSON:
{
  "document_type": "invoice | receipt | contract | report | other",
  "company": "",
  "invoice_number": "",
  "invoice_date": "",
  "due_date": "",
  "currency": "",
  "amount": null,
  "description": "",
  "suggested_filename": ""
}
Rules:
Never guess missing values.
Use null when a value cannot be found.
Dates should use YYYY-MM-DD.
Amount must contain numbers only.
suggested_filename format:
YYYY-MM-DD_Company_DocumentType_InvoiceNumber.pdf
Remove characters that are unsafe in filenames.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n8n.io/workflows/8426-gmail-email-classifier-with-gpt-4-auto-generated-draft-replies/"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n8n.io/workflows/13126-summarize-gmail-emails-with-gemini-and-send-an-html-action-digest/"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n8n.io/workflows/3016-invoices-from-gmail-to-drive-and-google-sheets/"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7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87" y="0"/>
            <a:ext cx="12185522" cy="6858000"/>
          </a:xfrm>
          <a:prstGeom prst="rect">
            <a:avLst/>
          </a:prstGeom>
        </p:spPr>
      </p:pic>
      <p:sp>
        <p:nvSpPr>
          <p:cNvPr id="3" name="Shape 0"/>
          <p:cNvSpPr/>
          <p:nvPr/>
        </p:nvSpPr>
        <p:spPr>
          <a:xfrm>
            <a:off x="0" y="6510528"/>
            <a:ext cx="12191695" cy="347472"/>
          </a:xfrm>
          <a:prstGeom prst="rect">
            <a:avLst/>
          </a:prstGeom>
          <a:solidFill>
            <a:srgbClr val="FFFFFF">
              <a:alpha val="95000"/>
            </a:srgbClr>
          </a:solidFill>
          <a:ln w="12700">
            <a:solidFill>
              <a:srgbClr val="FFFFFF">
                <a:alpha val="0"/>
              </a:srgbClr>
            </a:solidFill>
            <a:prstDash val="solid"/>
          </a:ln>
        </p:spPr>
      </p:sp>
      <p:sp>
        <p:nvSpPr>
          <p:cNvPr id="4" name="Text 1"/>
          <p:cNvSpPr/>
          <p:nvPr/>
        </p:nvSpPr>
        <p:spPr>
          <a:xfrm>
            <a:off x="621792" y="6565392"/>
            <a:ext cx="2743200" cy="155448"/>
          </a:xfrm>
          <a:prstGeom prst="rect">
            <a:avLst/>
          </a:prstGeom>
          <a:noFill/>
          <a:ln/>
        </p:spPr>
        <p:txBody>
          <a:bodyPr wrap="square" lIns="0" tIns="0" rIns="0" bIns="0" rtlCol="0" anchor="ctr"/>
          <a:lstStyle/>
          <a:p>
            <a:pPr indent="0" marL="0">
              <a:buNone/>
            </a:pPr>
            <a:r>
              <a:rPr lang="en-US" sz="900" dirty="0">
                <a:solidFill>
                  <a:srgbClr val="20252B"/>
                </a:solidFill>
                <a:latin typeface="Arial" pitchFamily="34" charset="0"/>
                <a:ea typeface="Arial" pitchFamily="34" charset="-122"/>
                <a:cs typeface="Arial" pitchFamily="34" charset="-120"/>
              </a:rPr>
              <a:t>Viktor Zaika</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Escolha o trabalho</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O que deve acontecer com o e- mail?</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02</a:t>
            </a:r>
            <a:endParaRPr lang="en-US" sz="900" dirty="0"/>
          </a:p>
        </p:txBody>
      </p:sp>
      <p:sp>
        <p:nvSpPr>
          <p:cNvPr id="8" name="Shape 6"/>
          <p:cNvSpPr/>
          <p:nvPr/>
        </p:nvSpPr>
        <p:spPr>
          <a:xfrm>
            <a:off x="621792" y="1856232"/>
            <a:ext cx="3502152" cy="3337560"/>
          </a:xfrm>
          <a:prstGeom prst="rect">
            <a:avLst/>
          </a:prstGeom>
          <a:solidFill>
            <a:srgbClr val="FFFFFF"/>
          </a:solidFill>
          <a:ln w="12700">
            <a:solidFill>
              <a:srgbClr val="D7DDDF"/>
            </a:solidFill>
            <a:prstDash val="solid"/>
          </a:ln>
        </p:spPr>
      </p:sp>
      <p:sp>
        <p:nvSpPr>
          <p:cNvPr id="9" name="Text 7"/>
          <p:cNvSpPr/>
          <p:nvPr/>
        </p:nvSpPr>
        <p:spPr>
          <a:xfrm>
            <a:off x="850392"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01</a:t>
            </a:r>
            <a:endParaRPr lang="en-US" sz="1800" dirty="0"/>
          </a:p>
        </p:txBody>
      </p:sp>
      <p:sp>
        <p:nvSpPr>
          <p:cNvPr id="10" name="Text 8"/>
          <p:cNvSpPr/>
          <p:nvPr/>
        </p:nvSpPr>
        <p:spPr>
          <a:xfrm>
            <a:off x="850392"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Muitos e-mails entrantes</a:t>
            </a:r>
            <a:endParaRPr lang="en-US" sz="2000" dirty="0"/>
          </a:p>
        </p:txBody>
      </p:sp>
      <p:sp>
        <p:nvSpPr>
          <p:cNvPr id="11" name="Text 9"/>
          <p:cNvSpPr/>
          <p:nvPr/>
        </p:nvSpPr>
        <p:spPr>
          <a:xfrm>
            <a:off x="850392"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12" name="Text 10"/>
          <p:cNvSpPr/>
          <p:nvPr/>
        </p:nvSpPr>
        <p:spPr>
          <a:xfrm>
            <a:off x="850392"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Ordenar por categoria e preparar rascunhos</a:t>
            </a:r>
            <a:endParaRPr lang="en-US" sz="1600" dirty="0"/>
          </a:p>
        </p:txBody>
      </p:sp>
      <p:sp>
        <p:nvSpPr>
          <p:cNvPr id="13" name="Shape 11"/>
          <p:cNvSpPr/>
          <p:nvPr/>
        </p:nvSpPr>
        <p:spPr>
          <a:xfrm>
            <a:off x="4398264" y="1856232"/>
            <a:ext cx="3502152" cy="3337560"/>
          </a:xfrm>
          <a:prstGeom prst="rect">
            <a:avLst/>
          </a:prstGeom>
          <a:solidFill>
            <a:srgbClr val="FFFFFF"/>
          </a:solidFill>
          <a:ln w="12700">
            <a:solidFill>
              <a:srgbClr val="D7DDDF"/>
            </a:solidFill>
            <a:prstDash val="solid"/>
          </a:ln>
        </p:spPr>
      </p:sp>
      <p:sp>
        <p:nvSpPr>
          <p:cNvPr id="14" name="Text 12"/>
          <p:cNvSpPr/>
          <p:nvPr/>
        </p:nvSpPr>
        <p:spPr>
          <a:xfrm>
            <a:off x="4626864"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02</a:t>
            </a:r>
            <a:endParaRPr lang="en-US" sz="1800" dirty="0"/>
          </a:p>
        </p:txBody>
      </p:sp>
      <p:sp>
        <p:nvSpPr>
          <p:cNvPr id="15" name="Text 13"/>
          <p:cNvSpPr/>
          <p:nvPr/>
        </p:nvSpPr>
        <p:spPr>
          <a:xfrm>
            <a:off x="4626864"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Verificando a caixa de entrada com muita frequência</a:t>
            </a:r>
            <a:endParaRPr lang="en-US" sz="2000" dirty="0"/>
          </a:p>
        </p:txBody>
      </p:sp>
      <p:sp>
        <p:nvSpPr>
          <p:cNvPr id="16" name="Text 14"/>
          <p:cNvSpPr/>
          <p:nvPr/>
        </p:nvSpPr>
        <p:spPr>
          <a:xfrm>
            <a:off x="4626864"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17" name="Text 15"/>
          <p:cNvSpPr/>
          <p:nvPr/>
        </p:nvSpPr>
        <p:spPr>
          <a:xfrm>
            <a:off x="4626864"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Obter um digestivo diário priorizado</a:t>
            </a:r>
            <a:endParaRPr lang="en-US" sz="1600" dirty="0"/>
          </a:p>
        </p:txBody>
      </p:sp>
      <p:sp>
        <p:nvSpPr>
          <p:cNvPr id="18" name="Shape 16"/>
          <p:cNvSpPr/>
          <p:nvPr/>
        </p:nvSpPr>
        <p:spPr>
          <a:xfrm>
            <a:off x="8174736" y="1856232"/>
            <a:ext cx="3502152" cy="3337560"/>
          </a:xfrm>
          <a:prstGeom prst="rect">
            <a:avLst/>
          </a:prstGeom>
          <a:solidFill>
            <a:srgbClr val="FFFFFF"/>
          </a:solidFill>
          <a:ln w="12700">
            <a:solidFill>
              <a:srgbClr val="D7DDDF"/>
            </a:solidFill>
            <a:prstDash val="solid"/>
          </a:ln>
        </p:spPr>
      </p:sp>
      <p:sp>
        <p:nvSpPr>
          <p:cNvPr id="19" name="Text 17"/>
          <p:cNvSpPr/>
          <p:nvPr/>
        </p:nvSpPr>
        <p:spPr>
          <a:xfrm>
            <a:off x="8403336"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03</a:t>
            </a:r>
            <a:endParaRPr lang="en-US" sz="1800" dirty="0"/>
          </a:p>
        </p:txBody>
      </p:sp>
      <p:sp>
        <p:nvSpPr>
          <p:cNvPr id="20" name="Text 18"/>
          <p:cNvSpPr/>
          <p:nvPr/>
        </p:nvSpPr>
        <p:spPr>
          <a:xfrm>
            <a:off x="8403336"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Documentos enterrados nas mensagens</a:t>
            </a:r>
            <a:endParaRPr lang="en-US" sz="2000" dirty="0"/>
          </a:p>
        </p:txBody>
      </p:sp>
      <p:sp>
        <p:nvSpPr>
          <p:cNvPr id="21" name="Text 19"/>
          <p:cNvSpPr/>
          <p:nvPr/>
        </p:nvSpPr>
        <p:spPr>
          <a:xfrm>
            <a:off x="8403336"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22" name="Text 20"/>
          <p:cNvSpPr/>
          <p:nvPr/>
        </p:nvSpPr>
        <p:spPr>
          <a:xfrm>
            <a:off x="8403336"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Armazene PDFs e indexe seus campos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01 / REAL TEMPLATO N8N</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Ordenar e-mails e esboçar respostas</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03</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Gmail → classificar → rótulo → rascunho</a:t>
            </a:r>
            <a:endParaRPr lang="en-US" sz="1600" dirty="0"/>
          </a:p>
        </p:txBody>
      </p:sp>
      <p:pic>
        <p:nvPicPr>
          <p:cNvPr id="9" name="Image 0" descr="preencoded.png">    </p:cNvPr>
          <p:cNvPicPr>
            <a:picLocks noChangeAspect="1"/>
          </p:cNvPicPr>
          <p:nvPr/>
        </p:nvPicPr>
        <p:blipFill>
          <a:blip r:embed="rId1"/>
          <a:stretch>
            <a:fillRect/>
          </a:stretch>
        </p:blipFill>
        <p:spPr>
          <a:xfrm>
            <a:off x="2353641" y="1938528"/>
            <a:ext cx="7481670" cy="3877056"/>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Modelo n8n de resolução completa por Supira Inc. ї</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02 / REAL TEMPLATO N8N</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Obter um digest de e-mail útil</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04</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Programação → e-mail recente → IA → digerir</a:t>
            </a:r>
            <a:endParaRPr lang="en-US" sz="1600" dirty="0"/>
          </a:p>
        </p:txBody>
      </p:sp>
      <p:pic>
        <p:nvPicPr>
          <p:cNvPr id="9" name="Image 0" descr="preencoded.png">    </p:cNvPr>
          <p:cNvPicPr>
            <a:picLocks noChangeAspect="1"/>
          </p:cNvPicPr>
          <p:nvPr/>
        </p:nvPicPr>
        <p:blipFill>
          <a:blip r:embed="rId1"/>
          <a:stretch>
            <a:fillRect/>
          </a:stretch>
        </p:blipFill>
        <p:spPr>
          <a:xfrm>
            <a:off x="621792" y="2820817"/>
            <a:ext cx="10945368" cy="2112479"/>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Template n8n de resolução completa por Mohammed Aljer</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03 / REAL TEMPLADO N8N</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Processar faturas e anexos</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05</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Gmail → PDF → extração → Drive + Folhas</a:t>
            </a:r>
            <a:endParaRPr lang="en-US" sz="1600" dirty="0"/>
          </a:p>
        </p:txBody>
      </p:sp>
      <p:pic>
        <p:nvPicPr>
          <p:cNvPr id="9" name="Image 0" descr="preencoded.png">    </p:cNvPr>
          <p:cNvPicPr>
            <a:picLocks noChangeAspect="1"/>
          </p:cNvPicPr>
          <p:nvPr/>
        </p:nvPicPr>
        <p:blipFill>
          <a:blip r:embed="rId1"/>
          <a:stretch>
            <a:fillRect/>
          </a:stretch>
        </p:blipFill>
        <p:spPr>
          <a:xfrm>
            <a:off x="621792" y="2871098"/>
            <a:ext cx="10945368" cy="2011915"/>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Modelo n8n de resolução completa por Juan Carlos Cavero Gracia ї</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ANTES DE ATIVAR</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Teste primeiro com um pequeno lote.</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06</a:t>
            </a:r>
            <a:endParaRPr lang="en-US" sz="900" dirty="0"/>
          </a:p>
        </p:txBody>
      </p:sp>
      <p:sp>
        <p:nvSpPr>
          <p:cNvPr id="8" name="Shape 6"/>
          <p:cNvSpPr/>
          <p:nvPr/>
        </p:nvSpPr>
        <p:spPr>
          <a:xfrm>
            <a:off x="621792" y="1764792"/>
            <a:ext cx="10945368" cy="1179576"/>
          </a:xfrm>
          <a:prstGeom prst="rect">
            <a:avLst/>
          </a:prstGeom>
          <a:solidFill>
            <a:srgbClr val="FFFFFF"/>
          </a:solidFill>
          <a:ln w="12700">
            <a:solidFill>
              <a:srgbClr val="D7DDDF"/>
            </a:solidFill>
            <a:prstDash val="solid"/>
          </a:ln>
        </p:spPr>
      </p:sp>
      <p:sp>
        <p:nvSpPr>
          <p:cNvPr id="9" name="Text 7"/>
          <p:cNvSpPr/>
          <p:nvPr/>
        </p:nvSpPr>
        <p:spPr>
          <a:xfrm>
            <a:off x="932688" y="1975104"/>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01</a:t>
            </a:r>
            <a:endParaRPr lang="en-US" sz="2000" dirty="0"/>
          </a:p>
        </p:txBody>
      </p:sp>
      <p:sp>
        <p:nvSpPr>
          <p:cNvPr id="10" name="Text 8"/>
          <p:cNvSpPr/>
          <p:nvPr/>
        </p:nvSpPr>
        <p:spPr>
          <a:xfrm>
            <a:off x="1828800" y="1911096"/>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Credenciais</a:t>
            </a:r>
            <a:endParaRPr lang="en-US" sz="2000" dirty="0"/>
          </a:p>
        </p:txBody>
      </p:sp>
      <p:sp>
        <p:nvSpPr>
          <p:cNvPr id="11" name="Text 9"/>
          <p:cNvSpPr/>
          <p:nvPr/>
        </p:nvSpPr>
        <p:spPr>
          <a:xfrm>
            <a:off x="4617720" y="1947672"/>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Conecte Gmail, IA e qualquer Conta de Unidade ou Folhas.</a:t>
            </a:r>
            <a:endParaRPr lang="en-US" sz="1600" dirty="0"/>
          </a:p>
        </p:txBody>
      </p:sp>
      <p:sp>
        <p:nvSpPr>
          <p:cNvPr id="12" name="Shape 10"/>
          <p:cNvSpPr/>
          <p:nvPr/>
        </p:nvSpPr>
        <p:spPr>
          <a:xfrm>
            <a:off x="621792" y="3172968"/>
            <a:ext cx="10945368" cy="1179576"/>
          </a:xfrm>
          <a:prstGeom prst="rect">
            <a:avLst/>
          </a:prstGeom>
          <a:solidFill>
            <a:srgbClr val="FFFFFF"/>
          </a:solidFill>
          <a:ln w="12700">
            <a:solidFill>
              <a:srgbClr val="D7DDDF"/>
            </a:solidFill>
            <a:prstDash val="solid"/>
          </a:ln>
        </p:spPr>
      </p:sp>
      <p:sp>
        <p:nvSpPr>
          <p:cNvPr id="13" name="Text 11"/>
          <p:cNvSpPr/>
          <p:nvPr/>
        </p:nvSpPr>
        <p:spPr>
          <a:xfrm>
            <a:off x="932688" y="3383280"/>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02</a:t>
            </a:r>
            <a:endParaRPr lang="en-US" sz="2000" dirty="0"/>
          </a:p>
        </p:txBody>
      </p:sp>
      <p:sp>
        <p:nvSpPr>
          <p:cNvPr id="14" name="Text 12"/>
          <p:cNvSpPr/>
          <p:nvPr/>
        </p:nvSpPr>
        <p:spPr>
          <a:xfrm>
            <a:off x="1828800" y="3319272"/>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Forma dos dados</a:t>
            </a:r>
            <a:endParaRPr lang="en-US" sz="2000" dirty="0"/>
          </a:p>
        </p:txBody>
      </p:sp>
      <p:sp>
        <p:nvSpPr>
          <p:cNvPr id="15" name="Text 13"/>
          <p:cNvSpPr/>
          <p:nvPr/>
        </p:nvSpPr>
        <p:spPr>
          <a:xfrm>
            <a:off x="4617720" y="3355848"/>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Verifique os campos JSON e Troque rotas.</a:t>
            </a:r>
            <a:endParaRPr lang="en-US" sz="1600" dirty="0"/>
          </a:p>
        </p:txBody>
      </p:sp>
      <p:sp>
        <p:nvSpPr>
          <p:cNvPr id="16" name="Shape 14"/>
          <p:cNvSpPr/>
          <p:nvPr/>
        </p:nvSpPr>
        <p:spPr>
          <a:xfrm>
            <a:off x="621792" y="4581144"/>
            <a:ext cx="10945368" cy="1179576"/>
          </a:xfrm>
          <a:prstGeom prst="rect">
            <a:avLst/>
          </a:prstGeom>
          <a:solidFill>
            <a:srgbClr val="FFFFFF"/>
          </a:solidFill>
          <a:ln w="12700">
            <a:solidFill>
              <a:srgbClr val="D7DDDF"/>
            </a:solidFill>
            <a:prstDash val="solid"/>
          </a:ln>
        </p:spPr>
      </p:sp>
      <p:sp>
        <p:nvSpPr>
          <p:cNvPr id="17" name="Text 15"/>
          <p:cNvSpPr/>
          <p:nvPr/>
        </p:nvSpPr>
        <p:spPr>
          <a:xfrm>
            <a:off x="932688" y="4791456"/>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03</a:t>
            </a:r>
            <a:endParaRPr lang="en-US" sz="2000" dirty="0"/>
          </a:p>
        </p:txBody>
      </p:sp>
      <p:sp>
        <p:nvSpPr>
          <p:cNvPr id="18" name="Text 16"/>
          <p:cNvSpPr/>
          <p:nvPr/>
        </p:nvSpPr>
        <p:spPr>
          <a:xfrm>
            <a:off x="1828800" y="4727448"/>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Revisão humana</a:t>
            </a:r>
            <a:endParaRPr lang="en-US" sz="2000" dirty="0"/>
          </a:p>
        </p:txBody>
      </p:sp>
      <p:sp>
        <p:nvSpPr>
          <p:cNvPr id="19" name="Text 17"/>
          <p:cNvSpPr/>
          <p:nvPr/>
        </p:nvSpPr>
        <p:spPr>
          <a:xfrm>
            <a:off x="4617720" y="4764024"/>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Leia rascunhos e verifique os montantes da fatura antes de agir.</a:t>
            </a:r>
            <a:endParaRPr lang="en-US" sz="1600" dirty="0"/>
          </a:p>
        </p:txBody>
      </p:sp>
      <p:sp>
        <p:nvSpPr>
          <p:cNvPr id="20" name="Text 18"/>
          <p:cNvSpPr/>
          <p:nvPr/>
        </p:nvSpPr>
        <p:spPr>
          <a:xfrm>
            <a:off x="621792" y="6062472"/>
            <a:ext cx="10927080" cy="219456"/>
          </a:xfrm>
          <a:prstGeom prst="rect">
            <a:avLst/>
          </a:prstGeom>
          <a:noFill/>
          <a:ln/>
        </p:spPr>
        <p:txBody>
          <a:bodyPr wrap="square" lIns="0" tIns="0" rIns="0" bIns="0" rtlCol="0" anchor="ctr"/>
          <a:lstStyle/>
          <a:p>
            <a:pPr indent="0" marL="0">
              <a:buNone/>
            </a:pPr>
            <a:r>
              <a:rPr lang="en-US" sz="1100" dirty="0">
                <a:solidFill>
                  <a:srgbClr val="647079"/>
                </a:solidFill>
                <a:latin typeface="Arial" pitchFamily="34" charset="0"/>
                <a:ea typeface="Arial" pitchFamily="34" charset="-122"/>
                <a:cs typeface="Arial" pitchFamily="34" charset="-120"/>
              </a:rPr>
              <a:t>Os prompts completos estão nas notas de slides relevantes e no PDF do companheiro.</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ZAIKA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awesome n8n workflows to manage your emails</dc:title>
  <dc:subject>Three practical n8n email automations with actual template examples</dc:subject>
  <dc:creator>Viktor Zaika</dc:creator>
  <cp:lastModifiedBy>Viktor Zaika</cp:lastModifiedBy>
  <cp:revision>1</cp:revision>
  <dcterms:created xsi:type="dcterms:W3CDTF">2026-09-29T18:28:47Z</dcterms:created>
  <dcterms:modified xsi:type="dcterms:W3CDTF">2026-09-29T18:28:47Z</dcterms:modified>
</cp:coreProperties>
</file>