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Lst>
  <p:notesMasterIdLst>
    <p:notesMasterId r:id="rId1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notesMaster" Target="notesMasters/notesMaster1.xml"/><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Instruksi setup dan instruksi penuh berada di speaker catatan untuk setiap membangun. Mulai dengan satu ide, bukan seluruh tumpukan.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Bagaimana membangunnya
1. Masukan 30 pesan dalam Lembar dengan sumber dan ID stabil.
2. Gunakan n8n untuk melewatkan satu pesan pada satu waktu ke model. Validate ruas yang dikembalikan sebelum menyimpannya.
3. Simpan kutipan mentah dan ruas terstruktur di Supabase. Periksa pengelompokan sebelum menghubungkan sumber langsung.
Hilang konteks tetap UNKNOWN. Pertahankan ID sumber sehingga lari kedua tidak menduplikasi pesan yang sama.
Gunakan propt ini untuk ekstraksi umpan balik
Baca umpan balik pelanggan ini dan ekstrak masalah yang mendasari dalam bahasa biasa.
Return:
product_area
problem
severity dari 1 sampai 5
related_feature jika jelas
confidence dari 0 sampai 1
Jika tidak yakin, tulis UNKNOWN.
Jangan menciptakan konteks yang tidak dalam umpan balik asli.
Jaga kata-kata pelanggan asli secara terpisah.
Tabel dasar Supa: https://supabase.com/docs/guides/database/tables
n8n Google Sheets node: https://docs.n8n.io/integrations/builtin/app-nodes/n8n-nodes-base.googlesheets/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Bagaimana membangunnya
1. Simpan daftar singkat URL halaman. Ambil dan normalkan teks mereka pada jadwal.
2. Simpan setiap foto. Bandingkan dengan pengambilan yang sukses sebelumnya sebelum memanggil model.
3. Kirim hanya isi yang berubah untuk ditinjau. Beritahukan pada perubahan yang berarti; pisahkan kegagalan dari perubahan peringatan.
Tangkapan yang diblokir bukanlah perubahan produk. Tangkapan pertama menciptakan garis dasar, bukan peringatan.
Gunakan prompt ini untuk perubahan pesaing
Bandingkan dua versi ini dari halaman pesaing yang sama.
Abaikan perubahan kata - kata kecil, memformat perubahan dan teks hukum yang tidak relevan.
Katakan padaku hanya jika sesuatu yang berarti berubah untuk produk, harga, posisi, onboarding atau target pelanggan.
Return:
changed: true/false
summary
why_it_matters
confidence
permintaan n8n HTTP: https://docs.n8n.io/integrations/builtin/core-nodes/n8n-nodes-base.httprequest/
Pemicu Jadwal n8n: https://docs.n8n.io/integrations/builtin/core-nodes/n8n-nodes-base.scheduletrigger/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Bagaimana membangunnya
1. umpan balik tag, catatan dan kendala dengan fitur_id yang sama di Supabase.
2. Pilih fitur dalam sebuah aplikasi kecil. Ambil buktinya dan kirim konteks ke panggilan model sisi server.
3. Buat draft, lalu jalankan prompt engineer-review. Selesaikan pertanyaan terbuka sebelum memperlakukan PRD sebagai siap.
Tag cukup untuk versi pertama. Sebuah draft model-generated bukan spesifikasi yang disetujui.
Gunakan prompt ini untuk menyusun PRD
Anda sedang menyusun PMS dari bukti yang ada saja.
Gunakan umpan balik pelanggan, analisis catatan dan kendala teknis di bawah ini.
Jangan menciptakan persyaratan.
Tandai asumsi dengan jelas.
Jika informasi penting belum tersedia, buat OPEN QUESTION alih-alih menebak.
Gunakan prompt ini untuk tinjauan teknis
Baca PRD ini sebagai insinyur yang belum pernah melihat fitur sebelumnya.
Tunjukkan apa saja yang dapat dipahami dengan dua cara yang berbeda atau tidak dapat diterapkan tanpa keputusan lain.
Tabel dasar Supa: https://supabase.com/docs/guides/database/tables
Mode Lovable Plan: https://docs.lovable.dev/features/plan-mode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Bagaimana membangunnya
1. Gambarkan gagasan dan pertanyaan yang ingin kamu uji.
2. Hasilkan singkat dengan layar, aksi dan data palsu. Hapus fitur yang tidak berhubungan dengan pertanyaan itu.
3. Tempelkan singkat ke dalam satu pembangun. Klik melalui itu dengan pengguna dan simpan pertanyaan tes mengekspos.
Sebuah prototipe bukan produk penuh.
Gunakan prompt ini untuk prototipe singkat
Saya ingin menguji ide ini: [IDEA]
Buat prototipe terkecil yang mungkin dapat diklik yang memungkinkan saya menguji interaksi utama dengan pengguna.
Gunakan data palsu.
Jangan tambahkan tagihan, pengaturan, panel admin, pemberitahuan, peran atau fitur sekunder lainnya kecuali mereka diperlukan untuk tes.
Beri aku:
layar dibutuhkan
apa yang terjadi di setiap layar
contoh data palsu
apa yang bisa tetap sepenuhnya palsu
pertanyaan apa prototipe ini harus membantu saya menjawab
Mode Lovable Plan: https://docs.lovable.dev/features/plan-mode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Bagaimana membangunnya
1. Jalankan pada pukul 8:45 di zona waktu Anda. Ambil butir yang lebih baru daripada lari sukses sebelumnya.
2. Deduplikat oleh source ID. batch konten yang relevan untuk satu digest dan tetap link asli.
3. Kirim ke saluran yang Anda cek. Setelah seminggu yang berguna, tambahkan diari pilihan akhir hari.
Hanya memajukan penanda waktu yang disimpan setelah berjalan sukses. Anda tidak boleh kehilangan pemutakhiran karena pengiriman gagal.
Gunakan ini untuk digest pagi hari
Ringkaskan saja hal - hal yang dapat mempengaruhi keputusan produk dewasa ini.
Abaikan kebisingan FYI dan percakapan sosial.
Tampilkan:
blocker
masalah pelanggan
keputusan menungguku
perubahan penting sejak kemarin
Jika tidak ada yang penting terjadi, katakan itu.
Gunakan prompt ini untuk buku harian produk
Berdasarkan tugas-tugas hari ini, catatan dan keputusan, katakan padaku apa yang sebenarnya berubah.
Apa yang kita pelajari?
Asumsi apa yang lebih lemah?
Apa yang masih harus TIDAK diputuskan belum?
Pemicu Jadwal n8n: https://docs.n8n.io/integrations/builtin/core-nodes/n8n-nodes-base.scheduletrigger/
node Gmail n8n: https://docs.n8n.io/integrations/builtin/app-nodes/n8n-nodes-base.gmail/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Bagaimana membangunnya
1. Impor CSV. Pertahankan jumlah asli, tanggal, mata uang dan deskripsi.
2. Kirim deskripsi pedagang untuk klasifikasi. Periksa kategori yang tidak jelas dan pedagang yang berulang.
3. Gunakan rumus atau SQL untuk total. Bandingkan seperti-untuk-seperti bulan; menjaga mata uang terpisah kecuali Anda memiliki tingkat tukar eksplisit.
Sebuah penahanan sementara bukanlah pengeluaran terakhir secara otomatis.
Gunakan prompt ini untuk klasifikasi transaksi
Hafalkan transaksi ini berdasarkan nama pedagang dan deskripsi.
Return:
normalized_merchant
category
recurring: true/false/unknown
confidence
Jangan perkirakan jumlah, tanggal, atau mata uang, itu berasal dari data transaksi asli.
Tabel dasar Supa: https://supabase.com/docs/guides/database/tables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Jauhkan sumber kebenaran
Umpan balik asli, snapshot sebelumnya, bagian bukti yang ditandai dan bidang transaksi asli tetap tersedia. Keluaran model menambah struktur; ini tidak menggantikan aslinya.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014476" y="137160"/>
            <a:ext cx="10160000" cy="5715000"/>
          </a:xfrm>
          <a:prstGeom prst="rect">
            <a:avLst/>
          </a:prstGeom>
        </p:spPr>
      </p:pic>
      <p:sp>
        <p:nvSpPr>
          <p:cNvPr id="3" name="Text 0"/>
          <p:cNvSpPr/>
          <p:nvPr/>
        </p:nvSpPr>
        <p:spPr>
          <a:xfrm>
            <a:off x="640080" y="5897880"/>
            <a:ext cx="10972800" cy="420624"/>
          </a:xfrm>
          <a:prstGeom prst="rect">
            <a:avLst/>
          </a:prstGeom>
          <a:noFill/>
          <a:ln/>
        </p:spPr>
        <p:txBody>
          <a:bodyPr wrap="square" lIns="0" tIns="0" rIns="0" bIns="0" rtlCol="0" anchor="ctr">
            <a:normAutofit/>
          </a:bodyPr>
          <a:lstStyle/>
          <a:p>
            <a:pPr indent="0" marL="0">
              <a:buNone/>
            </a:pPr>
            <a:r>
              <a:rPr lang="en-US" sz="1600" dirty="0">
                <a:solidFill>
                  <a:srgbClr val="666666"/>
                </a:solidFill>
                <a:latin typeface="Arial" pitchFamily="34" charset="0"/>
                <a:ea typeface="Arial" pitchFamily="34" charset="-122"/>
                <a:cs typeface="Arial" pitchFamily="34" charset="-120"/>
              </a:rPr>
              <a:t>Lima bangunan kecil dan satu bonus: apa untuk menghubungkan, apa untuk menguji, dan petunjuk untuk digunakan.</a:t>
            </a:r>
            <a:endParaRPr lang="en-US" sz="1600" dirty="0"/>
          </a:p>
        </p:txBody>
      </p:sp>
      <p:sp>
        <p:nvSpPr>
          <p:cNvPr id="4" name="Text 1"/>
          <p:cNvSpPr/>
          <p:nvPr/>
        </p:nvSpPr>
        <p:spPr>
          <a:xfrm>
            <a:off x="640080" y="6473952"/>
            <a:ext cx="9144000" cy="228600"/>
          </a:xfrm>
          <a:prstGeom prst="rect">
            <a:avLst/>
          </a:prstGeom>
          <a:noFill/>
          <a:ln/>
        </p:spPr>
        <p:txBody>
          <a:bodyPr wrap="square" lIns="0" tIns="0" rIns="0" bIns="0" rtlCol="0" anchor="ctr">
            <a:normAutofit/>
          </a:bodyPr>
          <a:lstStyle/>
          <a:p>
            <a:pPr indent="0" marL="0">
              <a:buNone/>
            </a:pPr>
            <a:r>
              <a:rPr lang="en-US" sz="1000" dirty="0">
                <a:solidFill>
                  <a:srgbClr val="191919"/>
                </a:solidFill>
                <a:latin typeface="Arial" pitchFamily="34" charset="0"/>
                <a:ea typeface="Arial" pitchFamily="34" charset="-122"/>
                <a:cs typeface="Arial" pitchFamily="34" charset="-120"/>
              </a:rPr>
              <a:t>Viktor Zaika</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94360" y="320040"/>
            <a:ext cx="10058400" cy="228600"/>
          </a:xfrm>
          <a:prstGeom prst="rect">
            <a:avLst/>
          </a:prstGeom>
          <a:noFill/>
          <a:ln/>
        </p:spPr>
        <p:txBody>
          <a:bodyPr wrap="square" lIns="0" tIns="0" rIns="0" bIns="0" rtlCol="0" anchor="ctr">
            <a:normAutofit/>
          </a:bodyPr>
          <a:lstStyle/>
          <a:p>
            <a:pPr indent="0" marL="0">
              <a:buNone/>
            </a:pPr>
            <a:r>
              <a:rPr lang="en-US" sz="1200" dirty="0">
                <a:solidFill>
                  <a:srgbClr val="777777"/>
                </a:solidFill>
                <a:latin typeface="Arial" pitchFamily="34" charset="0"/>
                <a:ea typeface="Arial" pitchFamily="34" charset="-122"/>
                <a:cs typeface="Arial" pitchFamily="34" charset="-120"/>
              </a:rPr>
              <a:t>01</a:t>
            </a:r>
            <a:endParaRPr lang="en-US" sz="1200" dirty="0"/>
          </a:p>
        </p:txBody>
      </p:sp>
      <p:sp>
        <p:nvSpPr>
          <p:cNvPr id="3" name="Text 1"/>
          <p:cNvSpPr/>
          <p:nvPr/>
        </p:nvSpPr>
        <p:spPr>
          <a:xfrm>
            <a:off x="594360" y="859536"/>
            <a:ext cx="10972800" cy="914400"/>
          </a:xfrm>
          <a:prstGeom prst="rect">
            <a:avLst/>
          </a:prstGeom>
          <a:noFill/>
          <a:ln/>
        </p:spPr>
        <p:txBody>
          <a:bodyPr wrap="square" lIns="0" tIns="0" rIns="0" bIns="0" rtlCol="0" anchor="ctr">
            <a:normAutofit/>
          </a:bodyPr>
          <a:lstStyle/>
          <a:p>
            <a:pPr indent="0" marL="0">
              <a:buNone/>
            </a:pPr>
            <a:r>
              <a:rPr lang="en-US" sz="3100" b="1" dirty="0">
                <a:solidFill>
                  <a:srgbClr val="191919"/>
                </a:solidFill>
                <a:latin typeface="Arial" pitchFamily="34" charset="0"/>
                <a:ea typeface="Arial" pitchFamily="34" charset="-122"/>
                <a:cs typeface="Arial" pitchFamily="34" charset="-120"/>
              </a:rPr>
              <a:t>Otak untuk mengelola masukan pelanggan</a:t>
            </a:r>
            <a:endParaRPr lang="en-US" sz="3100" dirty="0"/>
          </a:p>
        </p:txBody>
      </p:sp>
      <p:sp>
        <p:nvSpPr>
          <p:cNvPr id="4" name="Shape 2"/>
          <p:cNvSpPr/>
          <p:nvPr/>
        </p:nvSpPr>
        <p:spPr>
          <a:xfrm>
            <a:off x="594360" y="6345936"/>
            <a:ext cx="10972800" cy="0"/>
          </a:xfrm>
          <a:prstGeom prst="line">
            <a:avLst/>
          </a:prstGeom>
          <a:noFill/>
          <a:ln w="8890">
            <a:solidFill>
              <a:srgbClr val="CCCCCC"/>
            </a:solidFill>
            <a:prstDash val="solid"/>
          </a:ln>
        </p:spPr>
      </p:sp>
      <p:sp>
        <p:nvSpPr>
          <p:cNvPr id="5" name="Text 3"/>
          <p:cNvSpPr/>
          <p:nvPr/>
        </p:nvSpPr>
        <p:spPr>
          <a:xfrm>
            <a:off x="594360" y="6519672"/>
            <a:ext cx="9144000" cy="164592"/>
          </a:xfrm>
          <a:prstGeom prst="rect">
            <a:avLst/>
          </a:prstGeom>
          <a:noFill/>
          <a:ln/>
        </p:spPr>
        <p:txBody>
          <a:bodyPr wrap="square" lIns="0" tIns="0" rIns="0" bIns="0" rtlCol="0" anchor="ctr">
            <a:normAutofit/>
          </a:bodyPr>
          <a:lstStyle/>
          <a:p>
            <a:pPr indent="0" marL="0">
              <a:buNone/>
            </a:pPr>
            <a:r>
              <a:rPr lang="en-US" sz="800" dirty="0">
                <a:solidFill>
                  <a:srgbClr val="777777"/>
                </a:solidFill>
                <a:latin typeface="Arial" pitchFamily="34" charset="0"/>
                <a:ea typeface="Arial" pitchFamily="34" charset="-122"/>
                <a:cs typeface="Arial" pitchFamily="34" charset="-120"/>
              </a:rPr>
              <a:t>Viktor Zaika. 5 buatan AI kecil.</a:t>
            </a:r>
            <a:endParaRPr lang="en-US" sz="800" dirty="0"/>
          </a:p>
        </p:txBody>
      </p:sp>
      <p:sp>
        <p:nvSpPr>
          <p:cNvPr id="6" name="Text 4"/>
          <p:cNvSpPr/>
          <p:nvPr/>
        </p:nvSpPr>
        <p:spPr>
          <a:xfrm>
            <a:off x="11155680" y="6519672"/>
            <a:ext cx="411480" cy="164592"/>
          </a:xfrm>
          <a:prstGeom prst="rect">
            <a:avLst/>
          </a:prstGeom>
          <a:noFill/>
          <a:ln/>
        </p:spPr>
        <p:txBody>
          <a:bodyPr wrap="square" lIns="0" tIns="0" rIns="0" bIns="0" rtlCol="0" anchor="ctr">
            <a:normAutofit/>
          </a:bodyPr>
          <a:lstStyle/>
          <a:p>
            <a:pPr algn="r" indent="0" marL="0">
              <a:buNone/>
            </a:pPr>
            <a:r>
              <a:rPr lang="en-US" sz="800" dirty="0">
                <a:solidFill>
                  <a:srgbClr val="777777"/>
                </a:solidFill>
                <a:latin typeface="Arial" pitchFamily="34" charset="0"/>
                <a:ea typeface="Arial" pitchFamily="34" charset="-122"/>
                <a:cs typeface="Arial" pitchFamily="34" charset="-120"/>
              </a:rPr>
              <a:t>2</a:t>
            </a:r>
            <a:endParaRPr lang="en-US" sz="800" dirty="0"/>
          </a:p>
        </p:txBody>
      </p:sp>
      <p:sp>
        <p:nvSpPr>
          <p:cNvPr id="7" name="Text 5"/>
          <p:cNvSpPr/>
          <p:nvPr/>
        </p:nvSpPr>
        <p:spPr>
          <a:xfrm>
            <a:off x="594360" y="1773936"/>
            <a:ext cx="10972800" cy="365760"/>
          </a:xfrm>
          <a:prstGeom prst="rect">
            <a:avLst/>
          </a:prstGeom>
          <a:noFill/>
          <a:ln/>
        </p:spPr>
        <p:txBody>
          <a:bodyPr wrap="square" lIns="0" tIns="0" rIns="0" bIns="0" rtlCol="0" anchor="ctr">
            <a:normAutofit/>
          </a:bodyPr>
          <a:lstStyle/>
          <a:p>
            <a:pPr indent="0" marL="0">
              <a:buNone/>
            </a:pPr>
            <a:r>
              <a:rPr lang="en-US" sz="1300" dirty="0">
                <a:solidFill>
                  <a:srgbClr val="777777"/>
                </a:solidFill>
                <a:latin typeface="Arial" pitchFamily="34" charset="0"/>
                <a:ea typeface="Arial" pitchFamily="34" charset="-122"/>
                <a:cs typeface="Arial" pitchFamily="34" charset="-120"/>
              </a:rPr>
              <a:t>n8n · Claude atau ChatGPT · Supabase</a:t>
            </a:r>
            <a:endParaRPr lang="en-US" sz="1300" dirty="0"/>
          </a:p>
        </p:txBody>
      </p:sp>
      <p:pic>
        <p:nvPicPr>
          <p:cNvPr id="8" name="Image 0" descr="preencoded.png">    </p:cNvPr>
          <p:cNvPicPr>
            <a:picLocks noChangeAspect="1"/>
          </p:cNvPicPr>
          <p:nvPr/>
        </p:nvPicPr>
        <p:blipFill>
          <a:blip r:embed="rId1"/>
          <a:stretch>
            <a:fillRect/>
          </a:stretch>
        </p:blipFill>
        <p:spPr>
          <a:xfrm>
            <a:off x="865251" y="2194560"/>
            <a:ext cx="10458450" cy="2788920"/>
          </a:xfrm>
          <a:prstGeom prst="rect">
            <a:avLst/>
          </a:prstGeom>
        </p:spPr>
      </p:pic>
      <p:sp>
        <p:nvSpPr>
          <p:cNvPr id="9" name="Text 6"/>
          <p:cNvSpPr/>
          <p:nvPr/>
        </p:nvSpPr>
        <p:spPr>
          <a:xfrm>
            <a:off x="640080" y="5166360"/>
            <a:ext cx="3474720" cy="274320"/>
          </a:xfrm>
          <a:prstGeom prst="rect">
            <a:avLst/>
          </a:prstGeom>
          <a:noFill/>
          <a:ln/>
        </p:spPr>
        <p:txBody>
          <a:bodyPr wrap="square" lIns="0" tIns="0" rIns="0" bIns="0" rtlCol="0" anchor="ctr">
            <a:normAutofit/>
          </a:bodyPr>
          <a:lstStyle/>
          <a:p>
            <a:pPr indent="0" marL="0">
              <a:buNone/>
            </a:pPr>
            <a:r>
              <a:rPr lang="en-US" sz="1100" dirty="0">
                <a:solidFill>
                  <a:srgbClr val="777777"/>
                </a:solidFill>
                <a:latin typeface="Arial" pitchFamily="34" charset="0"/>
                <a:ea typeface="Arial" pitchFamily="34" charset="-122"/>
                <a:cs typeface="Arial" pitchFamily="34" charset="-120"/>
              </a:rPr>
              <a:t>Mulai dengan</a:t>
            </a:r>
            <a:endParaRPr lang="en-US" sz="1100" dirty="0"/>
          </a:p>
        </p:txBody>
      </p:sp>
      <p:sp>
        <p:nvSpPr>
          <p:cNvPr id="10" name="Text 7"/>
          <p:cNvSpPr/>
          <p:nvPr/>
        </p:nvSpPr>
        <p:spPr>
          <a:xfrm>
            <a:off x="640080" y="5532120"/>
            <a:ext cx="4206240" cy="539496"/>
          </a:xfrm>
          <a:prstGeom prst="rect">
            <a:avLst/>
          </a:prstGeom>
          <a:noFill/>
          <a:ln/>
        </p:spPr>
        <p:txBody>
          <a:bodyPr wrap="square" lIns="0" tIns="0" rIns="0" bIns="0" rtlCol="0" anchor="ctr">
            <a:normAutofit/>
          </a:bodyPr>
          <a:lstStyle/>
          <a:p>
            <a:pPr indent="0" marL="0">
              <a:buNone/>
            </a:pPr>
            <a:r>
              <a:rPr lang="en-US" sz="2000" b="1" dirty="0">
                <a:solidFill>
                  <a:srgbClr val="191919"/>
                </a:solidFill>
                <a:latin typeface="Arial" pitchFamily="34" charset="0"/>
                <a:ea typeface="Arial" pitchFamily="34" charset="-122"/>
                <a:cs typeface="Arial" pitchFamily="34" charset="-120"/>
              </a:rPr>
              <a:t>30 pesan dukungan lama</a:t>
            </a:r>
            <a:endParaRPr lang="en-US" sz="2000" dirty="0"/>
          </a:p>
        </p:txBody>
      </p:sp>
      <p:sp>
        <p:nvSpPr>
          <p:cNvPr id="11" name="Text 8"/>
          <p:cNvSpPr/>
          <p:nvPr/>
        </p:nvSpPr>
        <p:spPr>
          <a:xfrm>
            <a:off x="5166360" y="5276088"/>
            <a:ext cx="6309360" cy="832104"/>
          </a:xfrm>
          <a:prstGeom prst="rect">
            <a:avLst/>
          </a:prstGeom>
          <a:noFill/>
          <a:ln/>
        </p:spPr>
        <p:txBody>
          <a:bodyPr wrap="square" lIns="0" tIns="0" rIns="0" bIns="0" rtlCol="0" anchor="ctr">
            <a:normAutofit/>
          </a:bodyPr>
          <a:lstStyle/>
          <a:p>
            <a:pPr indent="0" marL="0">
              <a:buNone/>
            </a:pPr>
            <a:r>
              <a:rPr lang="en-US" sz="1900" dirty="0">
                <a:solidFill>
                  <a:srgbClr val="191919"/>
                </a:solidFill>
                <a:latin typeface="Arial" pitchFamily="34" charset="0"/>
                <a:ea typeface="Arial" pitchFamily="34" charset="-122"/>
                <a:cs typeface="Arial" pitchFamily="34" charset="-120"/>
              </a:rPr>
              <a:t>Umpan balik asli di samping masalah terstruktur, fitur, keparahan dan kepercayaan diri.</a:t>
            </a:r>
            <a:endParaRPr lang="en-US" sz="1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94360" y="320040"/>
            <a:ext cx="10058400" cy="228600"/>
          </a:xfrm>
          <a:prstGeom prst="rect">
            <a:avLst/>
          </a:prstGeom>
          <a:noFill/>
          <a:ln/>
        </p:spPr>
        <p:txBody>
          <a:bodyPr wrap="square" lIns="0" tIns="0" rIns="0" bIns="0" rtlCol="0" anchor="ctr">
            <a:normAutofit/>
          </a:bodyPr>
          <a:lstStyle/>
          <a:p>
            <a:pPr indent="0" marL="0">
              <a:buNone/>
            </a:pPr>
            <a:r>
              <a:rPr lang="en-US" sz="1200" dirty="0">
                <a:solidFill>
                  <a:srgbClr val="777777"/>
                </a:solidFill>
                <a:latin typeface="Arial" pitchFamily="34" charset="0"/>
                <a:ea typeface="Arial" pitchFamily="34" charset="-122"/>
                <a:cs typeface="Arial" pitchFamily="34" charset="-120"/>
              </a:rPr>
              <a:t>02</a:t>
            </a:r>
            <a:endParaRPr lang="en-US" sz="1200" dirty="0"/>
          </a:p>
        </p:txBody>
      </p:sp>
      <p:sp>
        <p:nvSpPr>
          <p:cNvPr id="3" name="Text 1"/>
          <p:cNvSpPr/>
          <p:nvPr/>
        </p:nvSpPr>
        <p:spPr>
          <a:xfrm>
            <a:off x="594360" y="859536"/>
            <a:ext cx="10972800" cy="914400"/>
          </a:xfrm>
          <a:prstGeom prst="rect">
            <a:avLst/>
          </a:prstGeom>
          <a:noFill/>
          <a:ln/>
        </p:spPr>
        <p:txBody>
          <a:bodyPr wrap="square" lIns="0" tIns="0" rIns="0" bIns="0" rtlCol="0" anchor="ctr">
            <a:normAutofit/>
          </a:bodyPr>
          <a:lstStyle/>
          <a:p>
            <a:pPr indent="0" marL="0">
              <a:buNone/>
            </a:pPr>
            <a:r>
              <a:rPr lang="en-US" sz="3100" b="1" dirty="0">
                <a:solidFill>
                  <a:srgbClr val="191919"/>
                </a:solidFill>
                <a:latin typeface="Arial" pitchFamily="34" charset="0"/>
                <a:ea typeface="Arial" pitchFamily="34" charset="-122"/>
                <a:cs typeface="Arial" pitchFamily="34" charset="-120"/>
              </a:rPr>
              <a:t>Pengintai kecil untuk memantau pesaing</a:t>
            </a:r>
            <a:endParaRPr lang="en-US" sz="3100" dirty="0"/>
          </a:p>
        </p:txBody>
      </p:sp>
      <p:sp>
        <p:nvSpPr>
          <p:cNvPr id="4" name="Shape 2"/>
          <p:cNvSpPr/>
          <p:nvPr/>
        </p:nvSpPr>
        <p:spPr>
          <a:xfrm>
            <a:off x="594360" y="6345936"/>
            <a:ext cx="10972800" cy="0"/>
          </a:xfrm>
          <a:prstGeom prst="line">
            <a:avLst/>
          </a:prstGeom>
          <a:noFill/>
          <a:ln w="8890">
            <a:solidFill>
              <a:srgbClr val="CCCCCC"/>
            </a:solidFill>
            <a:prstDash val="solid"/>
          </a:ln>
        </p:spPr>
      </p:sp>
      <p:sp>
        <p:nvSpPr>
          <p:cNvPr id="5" name="Text 3"/>
          <p:cNvSpPr/>
          <p:nvPr/>
        </p:nvSpPr>
        <p:spPr>
          <a:xfrm>
            <a:off x="594360" y="6519672"/>
            <a:ext cx="9144000" cy="164592"/>
          </a:xfrm>
          <a:prstGeom prst="rect">
            <a:avLst/>
          </a:prstGeom>
          <a:noFill/>
          <a:ln/>
        </p:spPr>
        <p:txBody>
          <a:bodyPr wrap="square" lIns="0" tIns="0" rIns="0" bIns="0" rtlCol="0" anchor="ctr">
            <a:normAutofit/>
          </a:bodyPr>
          <a:lstStyle/>
          <a:p>
            <a:pPr indent="0" marL="0">
              <a:buNone/>
            </a:pPr>
            <a:r>
              <a:rPr lang="en-US" sz="800" dirty="0">
                <a:solidFill>
                  <a:srgbClr val="777777"/>
                </a:solidFill>
                <a:latin typeface="Arial" pitchFamily="34" charset="0"/>
                <a:ea typeface="Arial" pitchFamily="34" charset="-122"/>
                <a:cs typeface="Arial" pitchFamily="34" charset="-120"/>
              </a:rPr>
              <a:t>Viktor Zaika. 5 buatan AI kecil.</a:t>
            </a:r>
            <a:endParaRPr lang="en-US" sz="800" dirty="0"/>
          </a:p>
        </p:txBody>
      </p:sp>
      <p:sp>
        <p:nvSpPr>
          <p:cNvPr id="6" name="Text 4"/>
          <p:cNvSpPr/>
          <p:nvPr/>
        </p:nvSpPr>
        <p:spPr>
          <a:xfrm>
            <a:off x="11155680" y="6519672"/>
            <a:ext cx="411480" cy="164592"/>
          </a:xfrm>
          <a:prstGeom prst="rect">
            <a:avLst/>
          </a:prstGeom>
          <a:noFill/>
          <a:ln/>
        </p:spPr>
        <p:txBody>
          <a:bodyPr wrap="square" lIns="0" tIns="0" rIns="0" bIns="0" rtlCol="0" anchor="ctr">
            <a:normAutofit/>
          </a:bodyPr>
          <a:lstStyle/>
          <a:p>
            <a:pPr algn="r" indent="0" marL="0">
              <a:buNone/>
            </a:pPr>
            <a:r>
              <a:rPr lang="en-US" sz="800" dirty="0">
                <a:solidFill>
                  <a:srgbClr val="777777"/>
                </a:solidFill>
                <a:latin typeface="Arial" pitchFamily="34" charset="0"/>
                <a:ea typeface="Arial" pitchFamily="34" charset="-122"/>
                <a:cs typeface="Arial" pitchFamily="34" charset="-120"/>
              </a:rPr>
              <a:t>3</a:t>
            </a:r>
            <a:endParaRPr lang="en-US" sz="800" dirty="0"/>
          </a:p>
        </p:txBody>
      </p:sp>
      <p:sp>
        <p:nvSpPr>
          <p:cNvPr id="7" name="Text 5"/>
          <p:cNvSpPr/>
          <p:nvPr/>
        </p:nvSpPr>
        <p:spPr>
          <a:xfrm>
            <a:off x="594360" y="1773936"/>
            <a:ext cx="10972800" cy="365760"/>
          </a:xfrm>
          <a:prstGeom prst="rect">
            <a:avLst/>
          </a:prstGeom>
          <a:noFill/>
          <a:ln/>
        </p:spPr>
        <p:txBody>
          <a:bodyPr wrap="square" lIns="0" tIns="0" rIns="0" bIns="0" rtlCol="0" anchor="ctr">
            <a:normAutofit/>
          </a:bodyPr>
          <a:lstStyle/>
          <a:p>
            <a:pPr indent="0" marL="0">
              <a:buNone/>
            </a:pPr>
            <a:r>
              <a:rPr lang="en-US" sz="1300" dirty="0">
                <a:solidFill>
                  <a:srgbClr val="777777"/>
                </a:solidFill>
                <a:latin typeface="Arial" pitchFamily="34" charset="0"/>
                <a:ea typeface="Arial" pitchFamily="34" charset="-122"/>
                <a:cs typeface="Arial" pitchFamily="34" charset="-120"/>
              </a:rPr>
              <a:t>n8n · HTTP Permintaan · Supabase · Claude atau ChatGPT</a:t>
            </a:r>
            <a:endParaRPr lang="en-US" sz="1300" dirty="0"/>
          </a:p>
        </p:txBody>
      </p:sp>
      <p:pic>
        <p:nvPicPr>
          <p:cNvPr id="8" name="Image 0" descr="preencoded.png">    </p:cNvPr>
          <p:cNvPicPr>
            <a:picLocks noChangeAspect="1"/>
          </p:cNvPicPr>
          <p:nvPr/>
        </p:nvPicPr>
        <p:blipFill>
          <a:blip r:embed="rId1"/>
          <a:stretch>
            <a:fillRect/>
          </a:stretch>
        </p:blipFill>
        <p:spPr>
          <a:xfrm>
            <a:off x="865251" y="2194560"/>
            <a:ext cx="10458450" cy="2788920"/>
          </a:xfrm>
          <a:prstGeom prst="rect">
            <a:avLst/>
          </a:prstGeom>
        </p:spPr>
      </p:pic>
      <p:sp>
        <p:nvSpPr>
          <p:cNvPr id="9" name="Text 6"/>
          <p:cNvSpPr/>
          <p:nvPr/>
        </p:nvSpPr>
        <p:spPr>
          <a:xfrm>
            <a:off x="640080" y="5166360"/>
            <a:ext cx="3474720" cy="274320"/>
          </a:xfrm>
          <a:prstGeom prst="rect">
            <a:avLst/>
          </a:prstGeom>
          <a:noFill/>
          <a:ln/>
        </p:spPr>
        <p:txBody>
          <a:bodyPr wrap="square" lIns="0" tIns="0" rIns="0" bIns="0" rtlCol="0" anchor="ctr">
            <a:normAutofit/>
          </a:bodyPr>
          <a:lstStyle/>
          <a:p>
            <a:pPr indent="0" marL="0">
              <a:buNone/>
            </a:pPr>
            <a:r>
              <a:rPr lang="en-US" sz="1100" dirty="0">
                <a:solidFill>
                  <a:srgbClr val="777777"/>
                </a:solidFill>
                <a:latin typeface="Arial" pitchFamily="34" charset="0"/>
                <a:ea typeface="Arial" pitchFamily="34" charset="-122"/>
                <a:cs typeface="Arial" pitchFamily="34" charset="-120"/>
              </a:rPr>
              <a:t>Mulai dengan</a:t>
            </a:r>
            <a:endParaRPr lang="en-US" sz="1100" dirty="0"/>
          </a:p>
        </p:txBody>
      </p:sp>
      <p:sp>
        <p:nvSpPr>
          <p:cNvPr id="10" name="Text 7"/>
          <p:cNvSpPr/>
          <p:nvPr/>
        </p:nvSpPr>
        <p:spPr>
          <a:xfrm>
            <a:off x="640080" y="5532120"/>
            <a:ext cx="4206240" cy="539496"/>
          </a:xfrm>
          <a:prstGeom prst="rect">
            <a:avLst/>
          </a:prstGeom>
          <a:noFill/>
          <a:ln/>
        </p:spPr>
        <p:txBody>
          <a:bodyPr wrap="square" lIns="0" tIns="0" rIns="0" bIns="0" rtlCol="0" anchor="ctr">
            <a:normAutofit/>
          </a:bodyPr>
          <a:lstStyle/>
          <a:p>
            <a:pPr indent="0" marL="0">
              <a:buNone/>
            </a:pPr>
            <a:r>
              <a:rPr lang="en-US" sz="2000" b="1" dirty="0">
                <a:solidFill>
                  <a:srgbClr val="191919"/>
                </a:solidFill>
                <a:latin typeface="Arial" pitchFamily="34" charset="0"/>
                <a:ea typeface="Arial" pitchFamily="34" charset="-122"/>
                <a:cs typeface="Arial" pitchFamily="34" charset="-120"/>
              </a:rPr>
              <a:t>5 pesaing, 2 atau 3 halaman masing-masing</a:t>
            </a:r>
            <a:endParaRPr lang="en-US" sz="2000" dirty="0"/>
          </a:p>
        </p:txBody>
      </p:sp>
      <p:sp>
        <p:nvSpPr>
          <p:cNvPr id="11" name="Text 8"/>
          <p:cNvSpPr/>
          <p:nvPr/>
        </p:nvSpPr>
        <p:spPr>
          <a:xfrm>
            <a:off x="5166360" y="5276088"/>
            <a:ext cx="6309360" cy="832104"/>
          </a:xfrm>
          <a:prstGeom prst="rect">
            <a:avLst/>
          </a:prstGeom>
          <a:noFill/>
          <a:ln/>
        </p:spPr>
        <p:txBody>
          <a:bodyPr wrap="square" lIns="0" tIns="0" rIns="0" bIns="0" rtlCol="0" anchor="ctr">
            <a:normAutofit/>
          </a:bodyPr>
          <a:lstStyle/>
          <a:p>
            <a:pPr indent="0" marL="0">
              <a:buNone/>
            </a:pPr>
            <a:r>
              <a:rPr lang="en-US" sz="1900" dirty="0">
                <a:solidFill>
                  <a:srgbClr val="191919"/>
                </a:solidFill>
                <a:latin typeface="Arial" pitchFamily="34" charset="0"/>
                <a:ea typeface="Arial" pitchFamily="34" charset="-122"/>
                <a:cs typeface="Arial" pitchFamily="34" charset="-120"/>
              </a:rPr>
              <a:t>Peringatan tentang perubahan material, dengan tautan halaman dan versi sebelumnya.</a:t>
            </a:r>
            <a:endParaRPr lang="en-US" sz="1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94360" y="320040"/>
            <a:ext cx="10058400" cy="228600"/>
          </a:xfrm>
          <a:prstGeom prst="rect">
            <a:avLst/>
          </a:prstGeom>
          <a:noFill/>
          <a:ln/>
        </p:spPr>
        <p:txBody>
          <a:bodyPr wrap="square" lIns="0" tIns="0" rIns="0" bIns="0" rtlCol="0" anchor="ctr">
            <a:normAutofit/>
          </a:bodyPr>
          <a:lstStyle/>
          <a:p>
            <a:pPr indent="0" marL="0">
              <a:buNone/>
            </a:pPr>
            <a:r>
              <a:rPr lang="en-US" sz="1200" dirty="0">
                <a:solidFill>
                  <a:srgbClr val="777777"/>
                </a:solidFill>
                <a:latin typeface="Arial" pitchFamily="34" charset="0"/>
                <a:ea typeface="Arial" pitchFamily="34" charset="-122"/>
                <a:cs typeface="Arial" pitchFamily="34" charset="-120"/>
              </a:rPr>
              <a:t>03</a:t>
            </a:r>
            <a:endParaRPr lang="en-US" sz="1200" dirty="0"/>
          </a:p>
        </p:txBody>
      </p:sp>
      <p:sp>
        <p:nvSpPr>
          <p:cNvPr id="3" name="Text 1"/>
          <p:cNvSpPr/>
          <p:nvPr/>
        </p:nvSpPr>
        <p:spPr>
          <a:xfrm>
            <a:off x="594360" y="859536"/>
            <a:ext cx="10972800" cy="914400"/>
          </a:xfrm>
          <a:prstGeom prst="rect">
            <a:avLst/>
          </a:prstGeom>
          <a:noFill/>
          <a:ln/>
        </p:spPr>
        <p:txBody>
          <a:bodyPr wrap="square" lIns="0" tIns="0" rIns="0" bIns="0" rtlCol="0" anchor="ctr">
            <a:normAutofit/>
          </a:bodyPr>
          <a:lstStyle/>
          <a:p>
            <a:pPr indent="0" marL="0">
              <a:buNone/>
            </a:pPr>
            <a:r>
              <a:rPr lang="en-US" sz="3100" b="1" dirty="0">
                <a:solidFill>
                  <a:srgbClr val="191919"/>
                </a:solidFill>
                <a:latin typeface="Arial" pitchFamily="34" charset="0"/>
                <a:ea typeface="Arial" pitchFamily="34" charset="-122"/>
                <a:cs typeface="Arial" pitchFamily="34" charset="-120"/>
              </a:rPr>
              <a:t>Asisten PRD dengan konteks nyata</a:t>
            </a:r>
            <a:endParaRPr lang="en-US" sz="3100" dirty="0"/>
          </a:p>
        </p:txBody>
      </p:sp>
      <p:sp>
        <p:nvSpPr>
          <p:cNvPr id="4" name="Shape 2"/>
          <p:cNvSpPr/>
          <p:nvPr/>
        </p:nvSpPr>
        <p:spPr>
          <a:xfrm>
            <a:off x="594360" y="6345936"/>
            <a:ext cx="10972800" cy="0"/>
          </a:xfrm>
          <a:prstGeom prst="line">
            <a:avLst/>
          </a:prstGeom>
          <a:noFill/>
          <a:ln w="8890">
            <a:solidFill>
              <a:srgbClr val="CCCCCC"/>
            </a:solidFill>
            <a:prstDash val="solid"/>
          </a:ln>
        </p:spPr>
      </p:sp>
      <p:sp>
        <p:nvSpPr>
          <p:cNvPr id="5" name="Text 3"/>
          <p:cNvSpPr/>
          <p:nvPr/>
        </p:nvSpPr>
        <p:spPr>
          <a:xfrm>
            <a:off x="594360" y="6519672"/>
            <a:ext cx="9144000" cy="164592"/>
          </a:xfrm>
          <a:prstGeom prst="rect">
            <a:avLst/>
          </a:prstGeom>
          <a:noFill/>
          <a:ln/>
        </p:spPr>
        <p:txBody>
          <a:bodyPr wrap="square" lIns="0" tIns="0" rIns="0" bIns="0" rtlCol="0" anchor="ctr">
            <a:normAutofit/>
          </a:bodyPr>
          <a:lstStyle/>
          <a:p>
            <a:pPr indent="0" marL="0">
              <a:buNone/>
            </a:pPr>
            <a:r>
              <a:rPr lang="en-US" sz="800" dirty="0">
                <a:solidFill>
                  <a:srgbClr val="777777"/>
                </a:solidFill>
                <a:latin typeface="Arial" pitchFamily="34" charset="0"/>
                <a:ea typeface="Arial" pitchFamily="34" charset="-122"/>
                <a:cs typeface="Arial" pitchFamily="34" charset="-120"/>
              </a:rPr>
              <a:t>Viktor Zaika. 5 buatan AI kecil.</a:t>
            </a:r>
            <a:endParaRPr lang="en-US" sz="800" dirty="0"/>
          </a:p>
        </p:txBody>
      </p:sp>
      <p:sp>
        <p:nvSpPr>
          <p:cNvPr id="6" name="Text 4"/>
          <p:cNvSpPr/>
          <p:nvPr/>
        </p:nvSpPr>
        <p:spPr>
          <a:xfrm>
            <a:off x="11155680" y="6519672"/>
            <a:ext cx="411480" cy="164592"/>
          </a:xfrm>
          <a:prstGeom prst="rect">
            <a:avLst/>
          </a:prstGeom>
          <a:noFill/>
          <a:ln/>
        </p:spPr>
        <p:txBody>
          <a:bodyPr wrap="square" lIns="0" tIns="0" rIns="0" bIns="0" rtlCol="0" anchor="ctr">
            <a:normAutofit/>
          </a:bodyPr>
          <a:lstStyle/>
          <a:p>
            <a:pPr algn="r" indent="0" marL="0">
              <a:buNone/>
            </a:pPr>
            <a:r>
              <a:rPr lang="en-US" sz="800" dirty="0">
                <a:solidFill>
                  <a:srgbClr val="777777"/>
                </a:solidFill>
                <a:latin typeface="Arial" pitchFamily="34" charset="0"/>
                <a:ea typeface="Arial" pitchFamily="34" charset="-122"/>
                <a:cs typeface="Arial" pitchFamily="34" charset="-120"/>
              </a:rPr>
              <a:t>4</a:t>
            </a:r>
            <a:endParaRPr lang="en-US" sz="800" dirty="0"/>
          </a:p>
        </p:txBody>
      </p:sp>
      <p:sp>
        <p:nvSpPr>
          <p:cNvPr id="7" name="Text 5"/>
          <p:cNvSpPr/>
          <p:nvPr/>
        </p:nvSpPr>
        <p:spPr>
          <a:xfrm>
            <a:off x="594360" y="1773936"/>
            <a:ext cx="10972800" cy="365760"/>
          </a:xfrm>
          <a:prstGeom prst="rect">
            <a:avLst/>
          </a:prstGeom>
          <a:noFill/>
          <a:ln/>
        </p:spPr>
        <p:txBody>
          <a:bodyPr wrap="square" lIns="0" tIns="0" rIns="0" bIns="0" rtlCol="0" anchor="ctr">
            <a:normAutofit/>
          </a:bodyPr>
          <a:lstStyle/>
          <a:p>
            <a:pPr indent="0" marL="0">
              <a:buNone/>
            </a:pPr>
            <a:r>
              <a:rPr lang="en-US" sz="1300" dirty="0">
                <a:solidFill>
                  <a:srgbClr val="777777"/>
                </a:solidFill>
                <a:latin typeface="Arial" pitchFamily="34" charset="0"/>
                <a:ea typeface="Arial" pitchFamily="34" charset="-122"/>
                <a:cs typeface="Arial" pitchFamily="34" charset="-120"/>
              </a:rPr>
              <a:t>Lovable · Supabase · Claude atau ChatGPT</a:t>
            </a:r>
            <a:endParaRPr lang="en-US" sz="1300" dirty="0"/>
          </a:p>
        </p:txBody>
      </p:sp>
      <p:pic>
        <p:nvPicPr>
          <p:cNvPr id="8" name="Image 0" descr="preencoded.png">    </p:cNvPr>
          <p:cNvPicPr>
            <a:picLocks noChangeAspect="1"/>
          </p:cNvPicPr>
          <p:nvPr/>
        </p:nvPicPr>
        <p:blipFill>
          <a:blip r:embed="rId1"/>
          <a:stretch>
            <a:fillRect/>
          </a:stretch>
        </p:blipFill>
        <p:spPr>
          <a:xfrm>
            <a:off x="865251" y="2194560"/>
            <a:ext cx="10458450" cy="2788920"/>
          </a:xfrm>
          <a:prstGeom prst="rect">
            <a:avLst/>
          </a:prstGeom>
        </p:spPr>
      </p:pic>
      <p:sp>
        <p:nvSpPr>
          <p:cNvPr id="9" name="Text 6"/>
          <p:cNvSpPr/>
          <p:nvPr/>
        </p:nvSpPr>
        <p:spPr>
          <a:xfrm>
            <a:off x="640080" y="5166360"/>
            <a:ext cx="3474720" cy="274320"/>
          </a:xfrm>
          <a:prstGeom prst="rect">
            <a:avLst/>
          </a:prstGeom>
          <a:noFill/>
          <a:ln/>
        </p:spPr>
        <p:txBody>
          <a:bodyPr wrap="square" lIns="0" tIns="0" rIns="0" bIns="0" rtlCol="0" anchor="ctr">
            <a:normAutofit/>
          </a:bodyPr>
          <a:lstStyle/>
          <a:p>
            <a:pPr indent="0" marL="0">
              <a:buNone/>
            </a:pPr>
            <a:r>
              <a:rPr lang="en-US" sz="1100" dirty="0">
                <a:solidFill>
                  <a:srgbClr val="777777"/>
                </a:solidFill>
                <a:latin typeface="Arial" pitchFamily="34" charset="0"/>
                <a:ea typeface="Arial" pitchFamily="34" charset="-122"/>
                <a:cs typeface="Arial" pitchFamily="34" charset="-120"/>
              </a:rPr>
              <a:t>Mulai dengan</a:t>
            </a:r>
            <a:endParaRPr lang="en-US" sz="1100" dirty="0"/>
          </a:p>
        </p:txBody>
      </p:sp>
      <p:sp>
        <p:nvSpPr>
          <p:cNvPr id="10" name="Text 7"/>
          <p:cNvSpPr/>
          <p:nvPr/>
        </p:nvSpPr>
        <p:spPr>
          <a:xfrm>
            <a:off x="640080" y="5532120"/>
            <a:ext cx="4206240" cy="539496"/>
          </a:xfrm>
          <a:prstGeom prst="rect">
            <a:avLst/>
          </a:prstGeom>
          <a:noFill/>
          <a:ln/>
        </p:spPr>
        <p:txBody>
          <a:bodyPr wrap="square" lIns="0" tIns="0" rIns="0" bIns="0" rtlCol="0" anchor="ctr">
            <a:normAutofit/>
          </a:bodyPr>
          <a:lstStyle/>
          <a:p>
            <a:pPr indent="0" marL="0">
              <a:buNone/>
            </a:pPr>
            <a:r>
              <a:rPr lang="en-US" sz="2000" b="1" dirty="0">
                <a:solidFill>
                  <a:srgbClr val="191919"/>
                </a:solidFill>
                <a:latin typeface="Arial" pitchFamily="34" charset="0"/>
                <a:ea typeface="Arial" pitchFamily="34" charset="-122"/>
                <a:cs typeface="Arial" pitchFamily="34" charset="-120"/>
              </a:rPr>
              <a:t>1 fitur, 10 komentar, 1 metrik catatan, 1 batasan</a:t>
            </a:r>
            <a:endParaRPr lang="en-US" sz="2000" dirty="0"/>
          </a:p>
        </p:txBody>
      </p:sp>
      <p:sp>
        <p:nvSpPr>
          <p:cNvPr id="11" name="Text 8"/>
          <p:cNvSpPr/>
          <p:nvPr/>
        </p:nvSpPr>
        <p:spPr>
          <a:xfrm>
            <a:off x="5166360" y="5276088"/>
            <a:ext cx="6309360" cy="832104"/>
          </a:xfrm>
          <a:prstGeom prst="rect">
            <a:avLst/>
          </a:prstGeom>
          <a:noFill/>
          <a:ln/>
        </p:spPr>
        <p:txBody>
          <a:bodyPr wrap="square" lIns="0" tIns="0" rIns="0" bIns="0" rtlCol="0" anchor="ctr">
            <a:normAutofit/>
          </a:bodyPr>
          <a:lstStyle/>
          <a:p>
            <a:pPr indent="0" marL="0">
              <a:buNone/>
            </a:pPr>
            <a:r>
              <a:rPr lang="en-US" sz="1900" dirty="0">
                <a:solidFill>
                  <a:srgbClr val="191919"/>
                </a:solidFill>
                <a:latin typeface="Arial" pitchFamily="34" charset="0"/>
                <a:ea typeface="Arial" pitchFamily="34" charset="-122"/>
                <a:cs typeface="Arial" pitchFamily="34" charset="-120"/>
              </a:rPr>
              <a:t>Sebuah rancangan PRD berdasarkan bukti dan pertanyaan yang masih perlu dijawab oleh insinyur.</a:t>
            </a:r>
            <a:endParaRPr lang="en-US" sz="1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94360" y="320040"/>
            <a:ext cx="10058400" cy="228600"/>
          </a:xfrm>
          <a:prstGeom prst="rect">
            <a:avLst/>
          </a:prstGeom>
          <a:noFill/>
          <a:ln/>
        </p:spPr>
        <p:txBody>
          <a:bodyPr wrap="square" lIns="0" tIns="0" rIns="0" bIns="0" rtlCol="0" anchor="ctr">
            <a:normAutofit/>
          </a:bodyPr>
          <a:lstStyle/>
          <a:p>
            <a:pPr indent="0" marL="0">
              <a:buNone/>
            </a:pPr>
            <a:r>
              <a:rPr lang="en-US" sz="1200" dirty="0">
                <a:solidFill>
                  <a:srgbClr val="777777"/>
                </a:solidFill>
                <a:latin typeface="Arial" pitchFamily="34" charset="0"/>
                <a:ea typeface="Arial" pitchFamily="34" charset="-122"/>
                <a:cs typeface="Arial" pitchFamily="34" charset="-120"/>
              </a:rPr>
              <a:t>04</a:t>
            </a:r>
            <a:endParaRPr lang="en-US" sz="1200" dirty="0"/>
          </a:p>
        </p:txBody>
      </p:sp>
      <p:sp>
        <p:nvSpPr>
          <p:cNvPr id="3" name="Text 1"/>
          <p:cNvSpPr/>
          <p:nvPr/>
        </p:nvSpPr>
        <p:spPr>
          <a:xfrm>
            <a:off x="594360" y="859536"/>
            <a:ext cx="10972800" cy="914400"/>
          </a:xfrm>
          <a:prstGeom prst="rect">
            <a:avLst/>
          </a:prstGeom>
          <a:noFill/>
          <a:ln/>
        </p:spPr>
        <p:txBody>
          <a:bodyPr wrap="square" lIns="0" tIns="0" rIns="0" bIns="0" rtlCol="0" anchor="ctr">
            <a:normAutofit/>
          </a:bodyPr>
          <a:lstStyle/>
          <a:p>
            <a:pPr indent="0" marL="0">
              <a:buNone/>
            </a:pPr>
            <a:r>
              <a:rPr lang="en-US" sz="3100" b="1" dirty="0">
                <a:solidFill>
                  <a:srgbClr val="191919"/>
                </a:solidFill>
                <a:latin typeface="Arial" pitchFamily="34" charset="0"/>
                <a:ea typeface="Arial" pitchFamily="34" charset="-122"/>
                <a:cs typeface="Arial" pitchFamily="34" charset="-120"/>
              </a:rPr>
              <a:t>Generator prototipe dengan batasan</a:t>
            </a:r>
            <a:endParaRPr lang="en-US" sz="3100" dirty="0"/>
          </a:p>
        </p:txBody>
      </p:sp>
      <p:sp>
        <p:nvSpPr>
          <p:cNvPr id="4" name="Shape 2"/>
          <p:cNvSpPr/>
          <p:nvPr/>
        </p:nvSpPr>
        <p:spPr>
          <a:xfrm>
            <a:off x="594360" y="6345936"/>
            <a:ext cx="10972800" cy="0"/>
          </a:xfrm>
          <a:prstGeom prst="line">
            <a:avLst/>
          </a:prstGeom>
          <a:noFill/>
          <a:ln w="8890">
            <a:solidFill>
              <a:srgbClr val="CCCCCC"/>
            </a:solidFill>
            <a:prstDash val="solid"/>
          </a:ln>
        </p:spPr>
      </p:sp>
      <p:sp>
        <p:nvSpPr>
          <p:cNvPr id="5" name="Text 3"/>
          <p:cNvSpPr/>
          <p:nvPr/>
        </p:nvSpPr>
        <p:spPr>
          <a:xfrm>
            <a:off x="594360" y="6519672"/>
            <a:ext cx="9144000" cy="164592"/>
          </a:xfrm>
          <a:prstGeom prst="rect">
            <a:avLst/>
          </a:prstGeom>
          <a:noFill/>
          <a:ln/>
        </p:spPr>
        <p:txBody>
          <a:bodyPr wrap="square" lIns="0" tIns="0" rIns="0" bIns="0" rtlCol="0" anchor="ctr">
            <a:normAutofit/>
          </a:bodyPr>
          <a:lstStyle/>
          <a:p>
            <a:pPr indent="0" marL="0">
              <a:buNone/>
            </a:pPr>
            <a:r>
              <a:rPr lang="en-US" sz="800" dirty="0">
                <a:solidFill>
                  <a:srgbClr val="777777"/>
                </a:solidFill>
                <a:latin typeface="Arial" pitchFamily="34" charset="0"/>
                <a:ea typeface="Arial" pitchFamily="34" charset="-122"/>
                <a:cs typeface="Arial" pitchFamily="34" charset="-120"/>
              </a:rPr>
              <a:t>Viktor Zaika. 5 buatan AI kecil.</a:t>
            </a:r>
            <a:endParaRPr lang="en-US" sz="800" dirty="0"/>
          </a:p>
        </p:txBody>
      </p:sp>
      <p:sp>
        <p:nvSpPr>
          <p:cNvPr id="6" name="Text 4"/>
          <p:cNvSpPr/>
          <p:nvPr/>
        </p:nvSpPr>
        <p:spPr>
          <a:xfrm>
            <a:off x="11155680" y="6519672"/>
            <a:ext cx="411480" cy="164592"/>
          </a:xfrm>
          <a:prstGeom prst="rect">
            <a:avLst/>
          </a:prstGeom>
          <a:noFill/>
          <a:ln/>
        </p:spPr>
        <p:txBody>
          <a:bodyPr wrap="square" lIns="0" tIns="0" rIns="0" bIns="0" rtlCol="0" anchor="ctr">
            <a:normAutofit/>
          </a:bodyPr>
          <a:lstStyle/>
          <a:p>
            <a:pPr algn="r" indent="0" marL="0">
              <a:buNone/>
            </a:pPr>
            <a:r>
              <a:rPr lang="en-US" sz="800" dirty="0">
                <a:solidFill>
                  <a:srgbClr val="777777"/>
                </a:solidFill>
                <a:latin typeface="Arial" pitchFamily="34" charset="0"/>
                <a:ea typeface="Arial" pitchFamily="34" charset="-122"/>
                <a:cs typeface="Arial" pitchFamily="34" charset="-120"/>
              </a:rPr>
              <a:t>5</a:t>
            </a:r>
            <a:endParaRPr lang="en-US" sz="800" dirty="0"/>
          </a:p>
        </p:txBody>
      </p:sp>
      <p:sp>
        <p:nvSpPr>
          <p:cNvPr id="7" name="Text 5"/>
          <p:cNvSpPr/>
          <p:nvPr/>
        </p:nvSpPr>
        <p:spPr>
          <a:xfrm>
            <a:off x="594360" y="1773936"/>
            <a:ext cx="10972800" cy="365760"/>
          </a:xfrm>
          <a:prstGeom prst="rect">
            <a:avLst/>
          </a:prstGeom>
          <a:noFill/>
          <a:ln/>
        </p:spPr>
        <p:txBody>
          <a:bodyPr wrap="square" lIns="0" tIns="0" rIns="0" bIns="0" rtlCol="0" anchor="ctr">
            <a:normAutofit/>
          </a:bodyPr>
          <a:lstStyle/>
          <a:p>
            <a:pPr indent="0" marL="0">
              <a:buNone/>
            </a:pPr>
            <a:r>
              <a:rPr lang="en-US" sz="1300" dirty="0">
                <a:solidFill>
                  <a:srgbClr val="777777"/>
                </a:solidFill>
                <a:latin typeface="Arial" pitchFamily="34" charset="0"/>
                <a:ea typeface="Arial" pitchFamily="34" charset="-122"/>
                <a:cs typeface="Arial" pitchFamily="34" charset="-120"/>
              </a:rPr>
              <a:t>Claude atau ChatGPT · Lovable, v0 atau Replit</a:t>
            </a:r>
            <a:endParaRPr lang="en-US" sz="1300" dirty="0"/>
          </a:p>
        </p:txBody>
      </p:sp>
      <p:pic>
        <p:nvPicPr>
          <p:cNvPr id="8" name="Image 0" descr="preencoded.png">    </p:cNvPr>
          <p:cNvPicPr>
            <a:picLocks noChangeAspect="1"/>
          </p:cNvPicPr>
          <p:nvPr/>
        </p:nvPicPr>
        <p:blipFill>
          <a:blip r:embed="rId1"/>
          <a:stretch>
            <a:fillRect/>
          </a:stretch>
        </p:blipFill>
        <p:spPr>
          <a:xfrm>
            <a:off x="865251" y="2194560"/>
            <a:ext cx="10458450" cy="2788920"/>
          </a:xfrm>
          <a:prstGeom prst="rect">
            <a:avLst/>
          </a:prstGeom>
        </p:spPr>
      </p:pic>
      <p:sp>
        <p:nvSpPr>
          <p:cNvPr id="9" name="Text 6"/>
          <p:cNvSpPr/>
          <p:nvPr/>
        </p:nvSpPr>
        <p:spPr>
          <a:xfrm>
            <a:off x="640080" y="5166360"/>
            <a:ext cx="3474720" cy="274320"/>
          </a:xfrm>
          <a:prstGeom prst="rect">
            <a:avLst/>
          </a:prstGeom>
          <a:noFill/>
          <a:ln/>
        </p:spPr>
        <p:txBody>
          <a:bodyPr wrap="square" lIns="0" tIns="0" rIns="0" bIns="0" rtlCol="0" anchor="ctr">
            <a:normAutofit/>
          </a:bodyPr>
          <a:lstStyle/>
          <a:p>
            <a:pPr indent="0" marL="0">
              <a:buNone/>
            </a:pPr>
            <a:r>
              <a:rPr lang="en-US" sz="1100" dirty="0">
                <a:solidFill>
                  <a:srgbClr val="777777"/>
                </a:solidFill>
                <a:latin typeface="Arial" pitchFamily="34" charset="0"/>
                <a:ea typeface="Arial" pitchFamily="34" charset="-122"/>
                <a:cs typeface="Arial" pitchFamily="34" charset="-120"/>
              </a:rPr>
              <a:t>Mulai dengan</a:t>
            </a:r>
            <a:endParaRPr lang="en-US" sz="1100" dirty="0"/>
          </a:p>
        </p:txBody>
      </p:sp>
      <p:sp>
        <p:nvSpPr>
          <p:cNvPr id="10" name="Text 7"/>
          <p:cNvSpPr/>
          <p:nvPr/>
        </p:nvSpPr>
        <p:spPr>
          <a:xfrm>
            <a:off x="640080" y="5532120"/>
            <a:ext cx="4206240" cy="539496"/>
          </a:xfrm>
          <a:prstGeom prst="rect">
            <a:avLst/>
          </a:prstGeom>
          <a:noFill/>
          <a:ln/>
        </p:spPr>
        <p:txBody>
          <a:bodyPr wrap="square" lIns="0" tIns="0" rIns="0" bIns="0" rtlCol="0" anchor="ctr">
            <a:normAutofit/>
          </a:bodyPr>
          <a:lstStyle/>
          <a:p>
            <a:pPr indent="0" marL="0">
              <a:buNone/>
            </a:pPr>
            <a:r>
              <a:rPr lang="en-US" sz="2000" b="1" dirty="0">
                <a:solidFill>
                  <a:srgbClr val="191919"/>
                </a:solidFill>
                <a:latin typeface="Arial" pitchFamily="34" charset="0"/>
                <a:ea typeface="Arial" pitchFamily="34" charset="-122"/>
                <a:cs typeface="Arial" pitchFamily="34" charset="-120"/>
              </a:rPr>
              <a:t>1 ide, 1 interaksi utama</a:t>
            </a:r>
            <a:endParaRPr lang="en-US" sz="2000" dirty="0"/>
          </a:p>
        </p:txBody>
      </p:sp>
      <p:sp>
        <p:nvSpPr>
          <p:cNvPr id="11" name="Text 8"/>
          <p:cNvSpPr/>
          <p:nvPr/>
        </p:nvSpPr>
        <p:spPr>
          <a:xfrm>
            <a:off x="5166360" y="5276088"/>
            <a:ext cx="6309360" cy="832104"/>
          </a:xfrm>
          <a:prstGeom prst="rect">
            <a:avLst/>
          </a:prstGeom>
          <a:noFill/>
          <a:ln/>
        </p:spPr>
        <p:txBody>
          <a:bodyPr wrap="square" lIns="0" tIns="0" rIns="0" bIns="0" rtlCol="0" anchor="ctr">
            <a:normAutofit/>
          </a:bodyPr>
          <a:lstStyle/>
          <a:p>
            <a:pPr indent="0" marL="0">
              <a:buNone/>
            </a:pPr>
            <a:r>
              <a:rPr lang="en-US" sz="1900" dirty="0">
                <a:solidFill>
                  <a:srgbClr val="191919"/>
                </a:solidFill>
                <a:latin typeface="Arial" pitchFamily="34" charset="0"/>
                <a:ea typeface="Arial" pitchFamily="34" charset="-122"/>
                <a:cs typeface="Arial" pitchFamily="34" charset="-120"/>
              </a:rPr>
              <a:t>Sebuah purwarupa singkat sempit diikuti dengan menggunakan data palsu yang dapat diklik.</a:t>
            </a:r>
            <a:endParaRPr lang="en-US" sz="1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94360" y="320040"/>
            <a:ext cx="10058400" cy="228600"/>
          </a:xfrm>
          <a:prstGeom prst="rect">
            <a:avLst/>
          </a:prstGeom>
          <a:noFill/>
          <a:ln/>
        </p:spPr>
        <p:txBody>
          <a:bodyPr wrap="square" lIns="0" tIns="0" rIns="0" bIns="0" rtlCol="0" anchor="ctr">
            <a:normAutofit/>
          </a:bodyPr>
          <a:lstStyle/>
          <a:p>
            <a:pPr indent="0" marL="0">
              <a:buNone/>
            </a:pPr>
            <a:r>
              <a:rPr lang="en-US" sz="1200" dirty="0">
                <a:solidFill>
                  <a:srgbClr val="777777"/>
                </a:solidFill>
                <a:latin typeface="Arial" pitchFamily="34" charset="0"/>
                <a:ea typeface="Arial" pitchFamily="34" charset="-122"/>
                <a:cs typeface="Arial" pitchFamily="34" charset="-120"/>
              </a:rPr>
              <a:t>05</a:t>
            </a:r>
            <a:endParaRPr lang="en-US" sz="1200" dirty="0"/>
          </a:p>
        </p:txBody>
      </p:sp>
      <p:sp>
        <p:nvSpPr>
          <p:cNvPr id="3" name="Text 1"/>
          <p:cNvSpPr/>
          <p:nvPr/>
        </p:nvSpPr>
        <p:spPr>
          <a:xfrm>
            <a:off x="594360" y="859536"/>
            <a:ext cx="10972800" cy="914400"/>
          </a:xfrm>
          <a:prstGeom prst="rect">
            <a:avLst/>
          </a:prstGeom>
          <a:noFill/>
          <a:ln/>
        </p:spPr>
        <p:txBody>
          <a:bodyPr wrap="square" lIns="0" tIns="0" rIns="0" bIns="0" rtlCol="0" anchor="ctr">
            <a:normAutofit/>
          </a:bodyPr>
          <a:lstStyle/>
          <a:p>
            <a:pPr indent="0" marL="0">
              <a:buNone/>
            </a:pPr>
            <a:r>
              <a:rPr lang="en-US" sz="3100" b="1" dirty="0">
                <a:solidFill>
                  <a:srgbClr val="191919"/>
                </a:solidFill>
                <a:latin typeface="Arial" pitchFamily="34" charset="0"/>
                <a:ea typeface="Arial" pitchFamily="34" charset="-122"/>
                <a:cs typeface="Arial" pitchFamily="34" charset="-120"/>
              </a:rPr>
              <a:t>Asisten produk untuk pagi hari</a:t>
            </a:r>
            <a:endParaRPr lang="en-US" sz="3100" dirty="0"/>
          </a:p>
        </p:txBody>
      </p:sp>
      <p:sp>
        <p:nvSpPr>
          <p:cNvPr id="4" name="Shape 2"/>
          <p:cNvSpPr/>
          <p:nvPr/>
        </p:nvSpPr>
        <p:spPr>
          <a:xfrm>
            <a:off x="594360" y="6345936"/>
            <a:ext cx="10972800" cy="0"/>
          </a:xfrm>
          <a:prstGeom prst="line">
            <a:avLst/>
          </a:prstGeom>
          <a:noFill/>
          <a:ln w="8890">
            <a:solidFill>
              <a:srgbClr val="CCCCCC"/>
            </a:solidFill>
            <a:prstDash val="solid"/>
          </a:ln>
        </p:spPr>
      </p:sp>
      <p:sp>
        <p:nvSpPr>
          <p:cNvPr id="5" name="Text 3"/>
          <p:cNvSpPr/>
          <p:nvPr/>
        </p:nvSpPr>
        <p:spPr>
          <a:xfrm>
            <a:off x="594360" y="6519672"/>
            <a:ext cx="9144000" cy="164592"/>
          </a:xfrm>
          <a:prstGeom prst="rect">
            <a:avLst/>
          </a:prstGeom>
          <a:noFill/>
          <a:ln/>
        </p:spPr>
        <p:txBody>
          <a:bodyPr wrap="square" lIns="0" tIns="0" rIns="0" bIns="0" rtlCol="0" anchor="ctr">
            <a:normAutofit/>
          </a:bodyPr>
          <a:lstStyle/>
          <a:p>
            <a:pPr indent="0" marL="0">
              <a:buNone/>
            </a:pPr>
            <a:r>
              <a:rPr lang="en-US" sz="800" dirty="0">
                <a:solidFill>
                  <a:srgbClr val="777777"/>
                </a:solidFill>
                <a:latin typeface="Arial" pitchFamily="34" charset="0"/>
                <a:ea typeface="Arial" pitchFamily="34" charset="-122"/>
                <a:cs typeface="Arial" pitchFamily="34" charset="-120"/>
              </a:rPr>
              <a:t>Viktor Zaika. 5 buatan AI kecil.</a:t>
            </a:r>
            <a:endParaRPr lang="en-US" sz="800" dirty="0"/>
          </a:p>
        </p:txBody>
      </p:sp>
      <p:sp>
        <p:nvSpPr>
          <p:cNvPr id="6" name="Text 4"/>
          <p:cNvSpPr/>
          <p:nvPr/>
        </p:nvSpPr>
        <p:spPr>
          <a:xfrm>
            <a:off x="11155680" y="6519672"/>
            <a:ext cx="411480" cy="164592"/>
          </a:xfrm>
          <a:prstGeom prst="rect">
            <a:avLst/>
          </a:prstGeom>
          <a:noFill/>
          <a:ln/>
        </p:spPr>
        <p:txBody>
          <a:bodyPr wrap="square" lIns="0" tIns="0" rIns="0" bIns="0" rtlCol="0" anchor="ctr">
            <a:normAutofit/>
          </a:bodyPr>
          <a:lstStyle/>
          <a:p>
            <a:pPr algn="r" indent="0" marL="0">
              <a:buNone/>
            </a:pPr>
            <a:r>
              <a:rPr lang="en-US" sz="800" dirty="0">
                <a:solidFill>
                  <a:srgbClr val="777777"/>
                </a:solidFill>
                <a:latin typeface="Arial" pitchFamily="34" charset="0"/>
                <a:ea typeface="Arial" pitchFamily="34" charset="-122"/>
                <a:cs typeface="Arial" pitchFamily="34" charset="-120"/>
              </a:rPr>
              <a:t>6</a:t>
            </a:r>
            <a:endParaRPr lang="en-US" sz="800" dirty="0"/>
          </a:p>
        </p:txBody>
      </p:sp>
      <p:sp>
        <p:nvSpPr>
          <p:cNvPr id="7" name="Text 5"/>
          <p:cNvSpPr/>
          <p:nvPr/>
        </p:nvSpPr>
        <p:spPr>
          <a:xfrm>
            <a:off x="594360" y="1773936"/>
            <a:ext cx="10972800" cy="365760"/>
          </a:xfrm>
          <a:prstGeom prst="rect">
            <a:avLst/>
          </a:prstGeom>
          <a:noFill/>
          <a:ln/>
        </p:spPr>
        <p:txBody>
          <a:bodyPr wrap="square" lIns="0" tIns="0" rIns="0" bIns="0" rtlCol="0" anchor="ctr">
            <a:normAutofit/>
          </a:bodyPr>
          <a:lstStyle/>
          <a:p>
            <a:pPr indent="0" marL="0">
              <a:buNone/>
            </a:pPr>
            <a:r>
              <a:rPr lang="en-US" sz="1300" dirty="0">
                <a:solidFill>
                  <a:srgbClr val="777777"/>
                </a:solidFill>
                <a:latin typeface="Arial" pitchFamily="34" charset="0"/>
                <a:ea typeface="Arial" pitchFamily="34" charset="-122"/>
                <a:cs typeface="Arial" pitchFamily="34" charset="-120"/>
              </a:rPr>
              <a:t>n8n · Gmail, Slack atau Linear/Jira · sebuah saluran pengiriman model</a:t>
            </a:r>
            <a:endParaRPr lang="en-US" sz="1300" dirty="0"/>
          </a:p>
        </p:txBody>
      </p:sp>
      <p:pic>
        <p:nvPicPr>
          <p:cNvPr id="8" name="Image 0" descr="preencoded.png">    </p:cNvPr>
          <p:cNvPicPr>
            <a:picLocks noChangeAspect="1"/>
          </p:cNvPicPr>
          <p:nvPr/>
        </p:nvPicPr>
        <p:blipFill>
          <a:blip r:embed="rId1"/>
          <a:stretch>
            <a:fillRect/>
          </a:stretch>
        </p:blipFill>
        <p:spPr>
          <a:xfrm>
            <a:off x="865251" y="2194560"/>
            <a:ext cx="10458450" cy="2788920"/>
          </a:xfrm>
          <a:prstGeom prst="rect">
            <a:avLst/>
          </a:prstGeom>
        </p:spPr>
      </p:pic>
      <p:sp>
        <p:nvSpPr>
          <p:cNvPr id="9" name="Text 6"/>
          <p:cNvSpPr/>
          <p:nvPr/>
        </p:nvSpPr>
        <p:spPr>
          <a:xfrm>
            <a:off x="640080" y="5166360"/>
            <a:ext cx="3474720" cy="274320"/>
          </a:xfrm>
          <a:prstGeom prst="rect">
            <a:avLst/>
          </a:prstGeom>
          <a:noFill/>
          <a:ln/>
        </p:spPr>
        <p:txBody>
          <a:bodyPr wrap="square" lIns="0" tIns="0" rIns="0" bIns="0" rtlCol="0" anchor="ctr">
            <a:normAutofit/>
          </a:bodyPr>
          <a:lstStyle/>
          <a:p>
            <a:pPr indent="0" marL="0">
              <a:buNone/>
            </a:pPr>
            <a:r>
              <a:rPr lang="en-US" sz="1100" dirty="0">
                <a:solidFill>
                  <a:srgbClr val="777777"/>
                </a:solidFill>
                <a:latin typeface="Arial" pitchFamily="34" charset="0"/>
                <a:ea typeface="Arial" pitchFamily="34" charset="-122"/>
                <a:cs typeface="Arial" pitchFamily="34" charset="-120"/>
              </a:rPr>
              <a:t>Mulai dengan</a:t>
            </a:r>
            <a:endParaRPr lang="en-US" sz="1100" dirty="0"/>
          </a:p>
        </p:txBody>
      </p:sp>
      <p:sp>
        <p:nvSpPr>
          <p:cNvPr id="10" name="Text 7"/>
          <p:cNvSpPr/>
          <p:nvPr/>
        </p:nvSpPr>
        <p:spPr>
          <a:xfrm>
            <a:off x="640080" y="5532120"/>
            <a:ext cx="4206240" cy="539496"/>
          </a:xfrm>
          <a:prstGeom prst="rect">
            <a:avLst/>
          </a:prstGeom>
          <a:noFill/>
          <a:ln/>
        </p:spPr>
        <p:txBody>
          <a:bodyPr wrap="square" lIns="0" tIns="0" rIns="0" bIns="0" rtlCol="0" anchor="ctr">
            <a:normAutofit/>
          </a:bodyPr>
          <a:lstStyle/>
          <a:p>
            <a:pPr indent="0" marL="0">
              <a:buNone/>
            </a:pPr>
            <a:r>
              <a:rPr lang="en-US" sz="2000" b="1" dirty="0">
                <a:solidFill>
                  <a:srgbClr val="191919"/>
                </a:solidFill>
                <a:latin typeface="Arial" pitchFamily="34" charset="0"/>
                <a:ea typeface="Arial" pitchFamily="34" charset="-122"/>
                <a:cs typeface="Arial" pitchFamily="34" charset="-120"/>
              </a:rPr>
              <a:t>1 sumber, 1 pagi mencerna</a:t>
            </a:r>
            <a:endParaRPr lang="en-US" sz="2000" dirty="0"/>
          </a:p>
        </p:txBody>
      </p:sp>
      <p:sp>
        <p:nvSpPr>
          <p:cNvPr id="11" name="Text 8"/>
          <p:cNvSpPr/>
          <p:nvPr/>
        </p:nvSpPr>
        <p:spPr>
          <a:xfrm>
            <a:off x="5166360" y="5276088"/>
            <a:ext cx="6309360" cy="832104"/>
          </a:xfrm>
          <a:prstGeom prst="rect">
            <a:avLst/>
          </a:prstGeom>
          <a:noFill/>
          <a:ln/>
        </p:spPr>
        <p:txBody>
          <a:bodyPr wrap="square" lIns="0" tIns="0" rIns="0" bIns="0" rtlCol="0" anchor="ctr">
            <a:normAutofit/>
          </a:bodyPr>
          <a:lstStyle/>
          <a:p>
            <a:pPr indent="0" marL="0">
              <a:buNone/>
            </a:pPr>
            <a:r>
              <a:rPr lang="en-US" sz="1900" dirty="0">
                <a:solidFill>
                  <a:srgbClr val="191919"/>
                </a:solidFill>
                <a:latin typeface="Arial" pitchFamily="34" charset="0"/>
                <a:ea typeface="Arial" pitchFamily="34" charset="-122"/>
                <a:cs typeface="Arial" pitchFamily="34" charset="-120"/>
              </a:rPr>
              <a:t>Sebuah digest pendek dengan blocker, masalah pelanggan dan keputusan menunggu untuk Anda.</a:t>
            </a:r>
            <a:endParaRPr lang="en-US" sz="1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94360" y="320040"/>
            <a:ext cx="10058400" cy="228600"/>
          </a:xfrm>
          <a:prstGeom prst="rect">
            <a:avLst/>
          </a:prstGeom>
          <a:noFill/>
          <a:ln/>
        </p:spPr>
        <p:txBody>
          <a:bodyPr wrap="square" lIns="0" tIns="0" rIns="0" bIns="0" rtlCol="0" anchor="ctr">
            <a:normAutofit/>
          </a:bodyPr>
          <a:lstStyle/>
          <a:p>
            <a:pPr indent="0" marL="0">
              <a:buNone/>
            </a:pPr>
            <a:r>
              <a:rPr lang="en-US" sz="1200" dirty="0">
                <a:solidFill>
                  <a:srgbClr val="777777"/>
                </a:solidFill>
                <a:latin typeface="Arial" pitchFamily="34" charset="0"/>
                <a:ea typeface="Arial" pitchFamily="34" charset="-122"/>
                <a:cs typeface="Arial" pitchFamily="34" charset="-120"/>
              </a:rPr>
              <a:t>Bonus</a:t>
            </a:r>
            <a:endParaRPr lang="en-US" sz="1200" dirty="0"/>
          </a:p>
        </p:txBody>
      </p:sp>
      <p:sp>
        <p:nvSpPr>
          <p:cNvPr id="3" name="Text 1"/>
          <p:cNvSpPr/>
          <p:nvPr/>
        </p:nvSpPr>
        <p:spPr>
          <a:xfrm>
            <a:off x="594360" y="859536"/>
            <a:ext cx="10972800" cy="914400"/>
          </a:xfrm>
          <a:prstGeom prst="rect">
            <a:avLst/>
          </a:prstGeom>
          <a:noFill/>
          <a:ln/>
        </p:spPr>
        <p:txBody>
          <a:bodyPr wrap="square" lIns="0" tIns="0" rIns="0" bIns="0" rtlCol="0" anchor="ctr">
            <a:normAutofit/>
          </a:bodyPr>
          <a:lstStyle/>
          <a:p>
            <a:pPr indent="0" marL="0">
              <a:buNone/>
            </a:pPr>
            <a:r>
              <a:rPr lang="en-US" sz="3100" b="1" dirty="0">
                <a:solidFill>
                  <a:srgbClr val="191919"/>
                </a:solidFill>
                <a:latin typeface="Arial" pitchFamily="34" charset="0"/>
                <a:ea typeface="Arial" pitchFamily="34" charset="-122"/>
                <a:cs typeface="Arial" pitchFamily="34" charset="-120"/>
              </a:rPr>
              <a:t>Bonus: pemeriksa keuangan pribadi</a:t>
            </a:r>
            <a:endParaRPr lang="en-US" sz="3100" dirty="0"/>
          </a:p>
        </p:txBody>
      </p:sp>
      <p:sp>
        <p:nvSpPr>
          <p:cNvPr id="4" name="Shape 2"/>
          <p:cNvSpPr/>
          <p:nvPr/>
        </p:nvSpPr>
        <p:spPr>
          <a:xfrm>
            <a:off x="594360" y="6345936"/>
            <a:ext cx="10972800" cy="0"/>
          </a:xfrm>
          <a:prstGeom prst="line">
            <a:avLst/>
          </a:prstGeom>
          <a:noFill/>
          <a:ln w="8890">
            <a:solidFill>
              <a:srgbClr val="CCCCCC"/>
            </a:solidFill>
            <a:prstDash val="solid"/>
          </a:ln>
        </p:spPr>
      </p:sp>
      <p:sp>
        <p:nvSpPr>
          <p:cNvPr id="5" name="Text 3"/>
          <p:cNvSpPr/>
          <p:nvPr/>
        </p:nvSpPr>
        <p:spPr>
          <a:xfrm>
            <a:off x="594360" y="6519672"/>
            <a:ext cx="9144000" cy="164592"/>
          </a:xfrm>
          <a:prstGeom prst="rect">
            <a:avLst/>
          </a:prstGeom>
          <a:noFill/>
          <a:ln/>
        </p:spPr>
        <p:txBody>
          <a:bodyPr wrap="square" lIns="0" tIns="0" rIns="0" bIns="0" rtlCol="0" anchor="ctr">
            <a:normAutofit/>
          </a:bodyPr>
          <a:lstStyle/>
          <a:p>
            <a:pPr indent="0" marL="0">
              <a:buNone/>
            </a:pPr>
            <a:r>
              <a:rPr lang="en-US" sz="800" dirty="0">
                <a:solidFill>
                  <a:srgbClr val="777777"/>
                </a:solidFill>
                <a:latin typeface="Arial" pitchFamily="34" charset="0"/>
                <a:ea typeface="Arial" pitchFamily="34" charset="-122"/>
                <a:cs typeface="Arial" pitchFamily="34" charset="-120"/>
              </a:rPr>
              <a:t>Viktor Zaika. 5 buatan AI kecil.</a:t>
            </a:r>
            <a:endParaRPr lang="en-US" sz="800" dirty="0"/>
          </a:p>
        </p:txBody>
      </p:sp>
      <p:sp>
        <p:nvSpPr>
          <p:cNvPr id="6" name="Text 4"/>
          <p:cNvSpPr/>
          <p:nvPr/>
        </p:nvSpPr>
        <p:spPr>
          <a:xfrm>
            <a:off x="11155680" y="6519672"/>
            <a:ext cx="411480" cy="164592"/>
          </a:xfrm>
          <a:prstGeom prst="rect">
            <a:avLst/>
          </a:prstGeom>
          <a:noFill/>
          <a:ln/>
        </p:spPr>
        <p:txBody>
          <a:bodyPr wrap="square" lIns="0" tIns="0" rIns="0" bIns="0" rtlCol="0" anchor="ctr">
            <a:normAutofit/>
          </a:bodyPr>
          <a:lstStyle/>
          <a:p>
            <a:pPr algn="r" indent="0" marL="0">
              <a:buNone/>
            </a:pPr>
            <a:r>
              <a:rPr lang="en-US" sz="800" dirty="0">
                <a:solidFill>
                  <a:srgbClr val="777777"/>
                </a:solidFill>
                <a:latin typeface="Arial" pitchFamily="34" charset="0"/>
                <a:ea typeface="Arial" pitchFamily="34" charset="-122"/>
                <a:cs typeface="Arial" pitchFamily="34" charset="-120"/>
              </a:rPr>
              <a:t>7</a:t>
            </a:r>
            <a:endParaRPr lang="en-US" sz="800" dirty="0"/>
          </a:p>
        </p:txBody>
      </p:sp>
      <p:sp>
        <p:nvSpPr>
          <p:cNvPr id="7" name="Text 5"/>
          <p:cNvSpPr/>
          <p:nvPr/>
        </p:nvSpPr>
        <p:spPr>
          <a:xfrm>
            <a:off x="594360" y="1773936"/>
            <a:ext cx="10972800" cy="365760"/>
          </a:xfrm>
          <a:prstGeom prst="rect">
            <a:avLst/>
          </a:prstGeom>
          <a:noFill/>
          <a:ln/>
        </p:spPr>
        <p:txBody>
          <a:bodyPr wrap="square" lIns="0" tIns="0" rIns="0" bIns="0" rtlCol="0" anchor="ctr">
            <a:normAutofit/>
          </a:bodyPr>
          <a:lstStyle/>
          <a:p>
            <a:pPr indent="0" marL="0">
              <a:buNone/>
            </a:pPr>
            <a:r>
              <a:rPr lang="en-US" sz="1300" dirty="0">
                <a:solidFill>
                  <a:srgbClr val="777777"/>
                </a:solidFill>
                <a:latin typeface="Arial" pitchFamily="34" charset="0"/>
                <a:ea typeface="Arial" pitchFamily="34" charset="-122"/>
                <a:cs typeface="Arial" pitchFamily="34" charset="-120"/>
              </a:rPr>
              <a:t>Lembar Google atau Supabase · n8n · sebuah model</a:t>
            </a:r>
            <a:endParaRPr lang="en-US" sz="1300" dirty="0"/>
          </a:p>
        </p:txBody>
      </p:sp>
      <p:pic>
        <p:nvPicPr>
          <p:cNvPr id="8" name="Image 0" descr="preencoded.png">    </p:cNvPr>
          <p:cNvPicPr>
            <a:picLocks noChangeAspect="1"/>
          </p:cNvPicPr>
          <p:nvPr/>
        </p:nvPicPr>
        <p:blipFill>
          <a:blip r:embed="rId1"/>
          <a:stretch>
            <a:fillRect/>
          </a:stretch>
        </p:blipFill>
        <p:spPr>
          <a:xfrm>
            <a:off x="865251" y="2194560"/>
            <a:ext cx="10458450" cy="2788920"/>
          </a:xfrm>
          <a:prstGeom prst="rect">
            <a:avLst/>
          </a:prstGeom>
        </p:spPr>
      </p:pic>
      <p:sp>
        <p:nvSpPr>
          <p:cNvPr id="9" name="Text 6"/>
          <p:cNvSpPr/>
          <p:nvPr/>
        </p:nvSpPr>
        <p:spPr>
          <a:xfrm>
            <a:off x="640080" y="5166360"/>
            <a:ext cx="3474720" cy="274320"/>
          </a:xfrm>
          <a:prstGeom prst="rect">
            <a:avLst/>
          </a:prstGeom>
          <a:noFill/>
          <a:ln/>
        </p:spPr>
        <p:txBody>
          <a:bodyPr wrap="square" lIns="0" tIns="0" rIns="0" bIns="0" rtlCol="0" anchor="ctr">
            <a:normAutofit/>
          </a:bodyPr>
          <a:lstStyle/>
          <a:p>
            <a:pPr indent="0" marL="0">
              <a:buNone/>
            </a:pPr>
            <a:r>
              <a:rPr lang="en-US" sz="1100" dirty="0">
                <a:solidFill>
                  <a:srgbClr val="777777"/>
                </a:solidFill>
                <a:latin typeface="Arial" pitchFamily="34" charset="0"/>
                <a:ea typeface="Arial" pitchFamily="34" charset="-122"/>
                <a:cs typeface="Arial" pitchFamily="34" charset="-120"/>
              </a:rPr>
              <a:t>Mulai dengan</a:t>
            </a:r>
            <a:endParaRPr lang="en-US" sz="1100" dirty="0"/>
          </a:p>
        </p:txBody>
      </p:sp>
      <p:sp>
        <p:nvSpPr>
          <p:cNvPr id="10" name="Text 7"/>
          <p:cNvSpPr/>
          <p:nvPr/>
        </p:nvSpPr>
        <p:spPr>
          <a:xfrm>
            <a:off x="640080" y="5532120"/>
            <a:ext cx="4206240" cy="539496"/>
          </a:xfrm>
          <a:prstGeom prst="rect">
            <a:avLst/>
          </a:prstGeom>
          <a:noFill/>
          <a:ln/>
        </p:spPr>
        <p:txBody>
          <a:bodyPr wrap="square" lIns="0" tIns="0" rIns="0" bIns="0" rtlCol="0" anchor="ctr">
            <a:normAutofit/>
          </a:bodyPr>
          <a:lstStyle/>
          <a:p>
            <a:pPr indent="0" marL="0">
              <a:buNone/>
            </a:pPr>
            <a:r>
              <a:rPr lang="en-US" sz="2000" b="1" dirty="0">
                <a:solidFill>
                  <a:srgbClr val="191919"/>
                </a:solidFill>
                <a:latin typeface="Arial" pitchFamily="34" charset="0"/>
                <a:ea typeface="Arial" pitchFamily="34" charset="-122"/>
                <a:cs typeface="Arial" pitchFamily="34" charset="-120"/>
              </a:rPr>
              <a:t>2 atau 3 bulan data CSV yang diekspor</a:t>
            </a:r>
            <a:endParaRPr lang="en-US" sz="2000" dirty="0"/>
          </a:p>
        </p:txBody>
      </p:sp>
      <p:sp>
        <p:nvSpPr>
          <p:cNvPr id="11" name="Text 8"/>
          <p:cNvSpPr/>
          <p:nvPr/>
        </p:nvSpPr>
        <p:spPr>
          <a:xfrm>
            <a:off x="5166360" y="5276088"/>
            <a:ext cx="6309360" cy="832104"/>
          </a:xfrm>
          <a:prstGeom prst="rect">
            <a:avLst/>
          </a:prstGeom>
          <a:noFill/>
          <a:ln/>
        </p:spPr>
        <p:txBody>
          <a:bodyPr wrap="square" lIns="0" tIns="0" rIns="0" bIns="0" rtlCol="0" anchor="ctr">
            <a:normAutofit/>
          </a:bodyPr>
          <a:lstStyle/>
          <a:p>
            <a:pPr indent="0" marL="0">
              <a:buNone/>
            </a:pPr>
            <a:r>
              <a:rPr lang="en-US" sz="1900" dirty="0">
                <a:solidFill>
                  <a:srgbClr val="191919"/>
                </a:solidFill>
                <a:latin typeface="Arial" pitchFamily="34" charset="0"/>
                <a:ea typeface="Arial" pitchFamily="34" charset="-122"/>
                <a:cs typeface="Arial" pitchFamily="34" charset="-120"/>
              </a:rPr>
              <a:t>Totalnya sama dengan nama pedagang yang lebih bersih dan kategori pengeluaran yang dapat diulas.</a:t>
            </a:r>
            <a:endParaRPr lang="en-US" sz="1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94360" y="320040"/>
            <a:ext cx="10058400" cy="228600"/>
          </a:xfrm>
          <a:prstGeom prst="rect">
            <a:avLst/>
          </a:prstGeom>
          <a:noFill/>
          <a:ln/>
        </p:spPr>
        <p:txBody>
          <a:bodyPr wrap="square" lIns="0" tIns="0" rIns="0" bIns="0" rtlCol="0" anchor="ctr">
            <a:normAutofit/>
          </a:bodyPr>
          <a:lstStyle/>
          <a:p>
            <a:pPr indent="0" marL="0">
              <a:buNone/>
            </a:pPr>
            <a:r>
              <a:rPr lang="en-US" sz="1200" dirty="0">
                <a:solidFill>
                  <a:srgbClr val="777777"/>
                </a:solidFill>
                <a:latin typeface="Arial" pitchFamily="34" charset="0"/>
                <a:ea typeface="Arial" pitchFamily="34" charset="-122"/>
                <a:cs typeface="Arial" pitchFamily="34" charset="-120"/>
              </a:rPr>
              <a:t>Langkah berikutnya</a:t>
            </a:r>
            <a:endParaRPr lang="en-US" sz="1200" dirty="0"/>
          </a:p>
        </p:txBody>
      </p:sp>
      <p:sp>
        <p:nvSpPr>
          <p:cNvPr id="3" name="Text 1"/>
          <p:cNvSpPr/>
          <p:nvPr/>
        </p:nvSpPr>
        <p:spPr>
          <a:xfrm>
            <a:off x="594360" y="859536"/>
            <a:ext cx="10972800" cy="914400"/>
          </a:xfrm>
          <a:prstGeom prst="rect">
            <a:avLst/>
          </a:prstGeom>
          <a:noFill/>
          <a:ln/>
        </p:spPr>
        <p:txBody>
          <a:bodyPr wrap="square" lIns="0" tIns="0" rIns="0" bIns="0" rtlCol="0" anchor="ctr">
            <a:normAutofit/>
          </a:bodyPr>
          <a:lstStyle/>
          <a:p>
            <a:pPr indent="0" marL="0">
              <a:buNone/>
            </a:pPr>
            <a:r>
              <a:rPr lang="en-US" sz="3100" b="1" dirty="0">
                <a:solidFill>
                  <a:srgbClr val="191919"/>
                </a:solidFill>
                <a:latin typeface="Arial" pitchFamily="34" charset="0"/>
                <a:ea typeface="Arial" pitchFamily="34" charset="-122"/>
                <a:cs typeface="Arial" pitchFamily="34" charset="-120"/>
              </a:rPr>
              <a:t>Bangun versi kecil terlebih dahulu.</a:t>
            </a:r>
            <a:endParaRPr lang="en-US" sz="3100" dirty="0"/>
          </a:p>
        </p:txBody>
      </p:sp>
      <p:sp>
        <p:nvSpPr>
          <p:cNvPr id="4" name="Shape 2"/>
          <p:cNvSpPr/>
          <p:nvPr/>
        </p:nvSpPr>
        <p:spPr>
          <a:xfrm>
            <a:off x="594360" y="6345936"/>
            <a:ext cx="10972800" cy="0"/>
          </a:xfrm>
          <a:prstGeom prst="line">
            <a:avLst/>
          </a:prstGeom>
          <a:noFill/>
          <a:ln w="8890">
            <a:solidFill>
              <a:srgbClr val="CCCCCC"/>
            </a:solidFill>
            <a:prstDash val="solid"/>
          </a:ln>
        </p:spPr>
      </p:sp>
      <p:sp>
        <p:nvSpPr>
          <p:cNvPr id="5" name="Text 3"/>
          <p:cNvSpPr/>
          <p:nvPr/>
        </p:nvSpPr>
        <p:spPr>
          <a:xfrm>
            <a:off x="594360" y="6519672"/>
            <a:ext cx="9144000" cy="164592"/>
          </a:xfrm>
          <a:prstGeom prst="rect">
            <a:avLst/>
          </a:prstGeom>
          <a:noFill/>
          <a:ln/>
        </p:spPr>
        <p:txBody>
          <a:bodyPr wrap="square" lIns="0" tIns="0" rIns="0" bIns="0" rtlCol="0" anchor="ctr">
            <a:normAutofit/>
          </a:bodyPr>
          <a:lstStyle/>
          <a:p>
            <a:pPr indent="0" marL="0">
              <a:buNone/>
            </a:pPr>
            <a:r>
              <a:rPr lang="en-US" sz="800" dirty="0">
                <a:solidFill>
                  <a:srgbClr val="777777"/>
                </a:solidFill>
                <a:latin typeface="Arial" pitchFamily="34" charset="0"/>
                <a:ea typeface="Arial" pitchFamily="34" charset="-122"/>
                <a:cs typeface="Arial" pitchFamily="34" charset="-120"/>
              </a:rPr>
              <a:t>Viktor Zaika. 5 buatan AI kecil.</a:t>
            </a:r>
            <a:endParaRPr lang="en-US" sz="800" dirty="0"/>
          </a:p>
        </p:txBody>
      </p:sp>
      <p:sp>
        <p:nvSpPr>
          <p:cNvPr id="6" name="Text 4"/>
          <p:cNvSpPr/>
          <p:nvPr/>
        </p:nvSpPr>
        <p:spPr>
          <a:xfrm>
            <a:off x="11155680" y="6519672"/>
            <a:ext cx="411480" cy="164592"/>
          </a:xfrm>
          <a:prstGeom prst="rect">
            <a:avLst/>
          </a:prstGeom>
          <a:noFill/>
          <a:ln/>
        </p:spPr>
        <p:txBody>
          <a:bodyPr wrap="square" lIns="0" tIns="0" rIns="0" bIns="0" rtlCol="0" anchor="ctr">
            <a:normAutofit/>
          </a:bodyPr>
          <a:lstStyle/>
          <a:p>
            <a:pPr algn="r" indent="0" marL="0">
              <a:buNone/>
            </a:pPr>
            <a:r>
              <a:rPr lang="en-US" sz="800" dirty="0">
                <a:solidFill>
                  <a:srgbClr val="777777"/>
                </a:solidFill>
                <a:latin typeface="Arial" pitchFamily="34" charset="0"/>
                <a:ea typeface="Arial" pitchFamily="34" charset="-122"/>
                <a:cs typeface="Arial" pitchFamily="34" charset="-120"/>
              </a:rPr>
              <a:t>8</a:t>
            </a:r>
            <a:endParaRPr lang="en-US" sz="800" dirty="0"/>
          </a:p>
        </p:txBody>
      </p:sp>
      <p:sp>
        <p:nvSpPr>
          <p:cNvPr id="7" name="Text 5"/>
          <p:cNvSpPr/>
          <p:nvPr/>
        </p:nvSpPr>
        <p:spPr>
          <a:xfrm>
            <a:off x="594360" y="1828800"/>
            <a:ext cx="10789920" cy="685800"/>
          </a:xfrm>
          <a:prstGeom prst="rect">
            <a:avLst/>
          </a:prstGeom>
          <a:noFill/>
          <a:ln/>
        </p:spPr>
        <p:txBody>
          <a:bodyPr wrap="square" lIns="0" tIns="0" rIns="0" bIns="0" rtlCol="0" anchor="ctr">
            <a:normAutofit/>
          </a:bodyPr>
          <a:lstStyle/>
          <a:p>
            <a:pPr indent="0" marL="0">
              <a:buNone/>
            </a:pPr>
            <a:r>
              <a:rPr lang="en-US" sz="2200" dirty="0">
                <a:solidFill>
                  <a:srgbClr val="191919"/>
                </a:solidFill>
                <a:latin typeface="Arial" pitchFamily="34" charset="0"/>
                <a:ea typeface="Arial" pitchFamily="34" charset="-122"/>
                <a:cs typeface="Arial" pitchFamily="34" charset="-120"/>
              </a:rPr>
              <a:t>Pilih satu bangunan dan periksa apakah hasilnya berguna sebelum menambahkan lebih banyak sumber atau fitur.</a:t>
            </a:r>
            <a:endParaRPr lang="en-US" sz="2200" dirty="0"/>
          </a:p>
        </p:txBody>
      </p:sp>
      <p:sp>
        <p:nvSpPr>
          <p:cNvPr id="8" name="Text 6"/>
          <p:cNvSpPr/>
          <p:nvPr/>
        </p:nvSpPr>
        <p:spPr>
          <a:xfrm>
            <a:off x="594360" y="2907792"/>
            <a:ext cx="3291840" cy="530352"/>
          </a:xfrm>
          <a:prstGeom prst="rect">
            <a:avLst/>
          </a:prstGeom>
          <a:noFill/>
          <a:ln/>
        </p:spPr>
        <p:txBody>
          <a:bodyPr wrap="square" lIns="0" tIns="0" rIns="0" bIns="0" rtlCol="0" anchor="ctr">
            <a:normAutofit/>
          </a:bodyPr>
          <a:lstStyle/>
          <a:p>
            <a:pPr indent="0" marL="0">
              <a:buNone/>
            </a:pPr>
            <a:r>
              <a:rPr lang="en-US" sz="1700" b="1" dirty="0">
                <a:solidFill>
                  <a:srgbClr val="191919"/>
                </a:solidFill>
                <a:latin typeface="Arial" pitchFamily="34" charset="0"/>
                <a:ea typeface="Arial" pitchFamily="34" charset="-122"/>
                <a:cs typeface="Arial" pitchFamily="34" charset="-120"/>
              </a:rPr>
              <a:t>Otak untuk mengelola masukan pelanggan</a:t>
            </a:r>
            <a:endParaRPr lang="en-US" sz="1700" dirty="0"/>
          </a:p>
        </p:txBody>
      </p:sp>
      <p:sp>
        <p:nvSpPr>
          <p:cNvPr id="9" name="Text 7"/>
          <p:cNvSpPr/>
          <p:nvPr/>
        </p:nvSpPr>
        <p:spPr>
          <a:xfrm>
            <a:off x="594360" y="3575304"/>
            <a:ext cx="3291840" cy="566928"/>
          </a:xfrm>
          <a:prstGeom prst="rect">
            <a:avLst/>
          </a:prstGeom>
          <a:noFill/>
          <a:ln/>
        </p:spPr>
        <p:txBody>
          <a:bodyPr wrap="square" lIns="0" tIns="0" rIns="0" bIns="0" rtlCol="0" anchor="ctr">
            <a:normAutofit/>
          </a:bodyPr>
          <a:lstStyle/>
          <a:p>
            <a:pPr indent="0" marL="0">
              <a:buNone/>
            </a:pPr>
            <a:r>
              <a:rPr lang="en-US" sz="1500" dirty="0">
                <a:solidFill>
                  <a:srgbClr val="777777"/>
                </a:solidFill>
                <a:latin typeface="Arial" pitchFamily="34" charset="0"/>
                <a:ea typeface="Arial" pitchFamily="34" charset="-122"/>
                <a:cs typeface="Arial" pitchFamily="34" charset="-120"/>
              </a:rPr>
              <a:t>30 pesan dukungan lama</a:t>
            </a:r>
            <a:endParaRPr lang="en-US" sz="1500" dirty="0"/>
          </a:p>
        </p:txBody>
      </p:sp>
      <p:sp>
        <p:nvSpPr>
          <p:cNvPr id="10" name="Text 8"/>
          <p:cNvSpPr/>
          <p:nvPr/>
        </p:nvSpPr>
        <p:spPr>
          <a:xfrm>
            <a:off x="4343400" y="2907792"/>
            <a:ext cx="3291840" cy="530352"/>
          </a:xfrm>
          <a:prstGeom prst="rect">
            <a:avLst/>
          </a:prstGeom>
          <a:noFill/>
          <a:ln/>
        </p:spPr>
        <p:txBody>
          <a:bodyPr wrap="square" lIns="0" tIns="0" rIns="0" bIns="0" rtlCol="0" anchor="ctr">
            <a:normAutofit/>
          </a:bodyPr>
          <a:lstStyle/>
          <a:p>
            <a:pPr indent="0" marL="0">
              <a:buNone/>
            </a:pPr>
            <a:r>
              <a:rPr lang="en-US" sz="1700" b="1" dirty="0">
                <a:solidFill>
                  <a:srgbClr val="191919"/>
                </a:solidFill>
                <a:latin typeface="Arial" pitchFamily="34" charset="0"/>
                <a:ea typeface="Arial" pitchFamily="34" charset="-122"/>
                <a:cs typeface="Arial" pitchFamily="34" charset="-120"/>
              </a:rPr>
              <a:t>Pengintai kecil untuk memantau pesaing</a:t>
            </a:r>
            <a:endParaRPr lang="en-US" sz="1700" dirty="0"/>
          </a:p>
        </p:txBody>
      </p:sp>
      <p:sp>
        <p:nvSpPr>
          <p:cNvPr id="11" name="Text 9"/>
          <p:cNvSpPr/>
          <p:nvPr/>
        </p:nvSpPr>
        <p:spPr>
          <a:xfrm>
            <a:off x="4343400" y="3575304"/>
            <a:ext cx="3291840" cy="566928"/>
          </a:xfrm>
          <a:prstGeom prst="rect">
            <a:avLst/>
          </a:prstGeom>
          <a:noFill/>
          <a:ln/>
        </p:spPr>
        <p:txBody>
          <a:bodyPr wrap="square" lIns="0" tIns="0" rIns="0" bIns="0" rtlCol="0" anchor="ctr">
            <a:normAutofit/>
          </a:bodyPr>
          <a:lstStyle/>
          <a:p>
            <a:pPr indent="0" marL="0">
              <a:buNone/>
            </a:pPr>
            <a:r>
              <a:rPr lang="en-US" sz="1500" dirty="0">
                <a:solidFill>
                  <a:srgbClr val="777777"/>
                </a:solidFill>
                <a:latin typeface="Arial" pitchFamily="34" charset="0"/>
                <a:ea typeface="Arial" pitchFamily="34" charset="-122"/>
                <a:cs typeface="Arial" pitchFamily="34" charset="-120"/>
              </a:rPr>
              <a:t>5 pesaing, 2 atau 3 halaman masing-masing</a:t>
            </a:r>
            <a:endParaRPr lang="en-US" sz="1500" dirty="0"/>
          </a:p>
        </p:txBody>
      </p:sp>
      <p:sp>
        <p:nvSpPr>
          <p:cNvPr id="12" name="Text 10"/>
          <p:cNvSpPr/>
          <p:nvPr/>
        </p:nvSpPr>
        <p:spPr>
          <a:xfrm>
            <a:off x="8092440" y="2907792"/>
            <a:ext cx="3291840" cy="530352"/>
          </a:xfrm>
          <a:prstGeom prst="rect">
            <a:avLst/>
          </a:prstGeom>
          <a:noFill/>
          <a:ln/>
        </p:spPr>
        <p:txBody>
          <a:bodyPr wrap="square" lIns="0" tIns="0" rIns="0" bIns="0" rtlCol="0" anchor="ctr">
            <a:normAutofit/>
          </a:bodyPr>
          <a:lstStyle/>
          <a:p>
            <a:pPr indent="0" marL="0">
              <a:buNone/>
            </a:pPr>
            <a:r>
              <a:rPr lang="en-US" sz="1700" b="1" dirty="0">
                <a:solidFill>
                  <a:srgbClr val="191919"/>
                </a:solidFill>
                <a:latin typeface="Arial" pitchFamily="34" charset="0"/>
                <a:ea typeface="Arial" pitchFamily="34" charset="-122"/>
                <a:cs typeface="Arial" pitchFamily="34" charset="-120"/>
              </a:rPr>
              <a:t>Asisten PRD dengan konteks nyata</a:t>
            </a:r>
            <a:endParaRPr lang="en-US" sz="1700" dirty="0"/>
          </a:p>
        </p:txBody>
      </p:sp>
      <p:sp>
        <p:nvSpPr>
          <p:cNvPr id="13" name="Text 11"/>
          <p:cNvSpPr/>
          <p:nvPr/>
        </p:nvSpPr>
        <p:spPr>
          <a:xfrm>
            <a:off x="8092440" y="3575304"/>
            <a:ext cx="3291840" cy="566928"/>
          </a:xfrm>
          <a:prstGeom prst="rect">
            <a:avLst/>
          </a:prstGeom>
          <a:noFill/>
          <a:ln/>
        </p:spPr>
        <p:txBody>
          <a:bodyPr wrap="square" lIns="0" tIns="0" rIns="0" bIns="0" rtlCol="0" anchor="ctr">
            <a:normAutofit/>
          </a:bodyPr>
          <a:lstStyle/>
          <a:p>
            <a:pPr indent="0" marL="0">
              <a:buNone/>
            </a:pPr>
            <a:r>
              <a:rPr lang="en-US" sz="1500" dirty="0">
                <a:solidFill>
                  <a:srgbClr val="777777"/>
                </a:solidFill>
                <a:latin typeface="Arial" pitchFamily="34" charset="0"/>
                <a:ea typeface="Arial" pitchFamily="34" charset="-122"/>
                <a:cs typeface="Arial" pitchFamily="34" charset="-120"/>
              </a:rPr>
              <a:t>1 fitur, 10 komentar, 1 metrik catatan, 1 batasan</a:t>
            </a:r>
            <a:endParaRPr lang="en-US" sz="1500" dirty="0"/>
          </a:p>
        </p:txBody>
      </p:sp>
      <p:sp>
        <p:nvSpPr>
          <p:cNvPr id="14" name="Text 12"/>
          <p:cNvSpPr/>
          <p:nvPr/>
        </p:nvSpPr>
        <p:spPr>
          <a:xfrm>
            <a:off x="594360" y="4416552"/>
            <a:ext cx="3291840" cy="530352"/>
          </a:xfrm>
          <a:prstGeom prst="rect">
            <a:avLst/>
          </a:prstGeom>
          <a:noFill/>
          <a:ln/>
        </p:spPr>
        <p:txBody>
          <a:bodyPr wrap="square" lIns="0" tIns="0" rIns="0" bIns="0" rtlCol="0" anchor="ctr">
            <a:normAutofit/>
          </a:bodyPr>
          <a:lstStyle/>
          <a:p>
            <a:pPr indent="0" marL="0">
              <a:buNone/>
            </a:pPr>
            <a:r>
              <a:rPr lang="en-US" sz="1700" b="1" dirty="0">
                <a:solidFill>
                  <a:srgbClr val="191919"/>
                </a:solidFill>
                <a:latin typeface="Arial" pitchFamily="34" charset="0"/>
                <a:ea typeface="Arial" pitchFamily="34" charset="-122"/>
                <a:cs typeface="Arial" pitchFamily="34" charset="-120"/>
              </a:rPr>
              <a:t>Generator prototipe dengan batasan</a:t>
            </a:r>
            <a:endParaRPr lang="en-US" sz="1700" dirty="0"/>
          </a:p>
        </p:txBody>
      </p:sp>
      <p:sp>
        <p:nvSpPr>
          <p:cNvPr id="15" name="Text 13"/>
          <p:cNvSpPr/>
          <p:nvPr/>
        </p:nvSpPr>
        <p:spPr>
          <a:xfrm>
            <a:off x="594360" y="5084064"/>
            <a:ext cx="3291840" cy="566928"/>
          </a:xfrm>
          <a:prstGeom prst="rect">
            <a:avLst/>
          </a:prstGeom>
          <a:noFill/>
          <a:ln/>
        </p:spPr>
        <p:txBody>
          <a:bodyPr wrap="square" lIns="0" tIns="0" rIns="0" bIns="0" rtlCol="0" anchor="ctr">
            <a:normAutofit/>
          </a:bodyPr>
          <a:lstStyle/>
          <a:p>
            <a:pPr indent="0" marL="0">
              <a:buNone/>
            </a:pPr>
            <a:r>
              <a:rPr lang="en-US" sz="1500" dirty="0">
                <a:solidFill>
                  <a:srgbClr val="777777"/>
                </a:solidFill>
                <a:latin typeface="Arial" pitchFamily="34" charset="0"/>
                <a:ea typeface="Arial" pitchFamily="34" charset="-122"/>
                <a:cs typeface="Arial" pitchFamily="34" charset="-120"/>
              </a:rPr>
              <a:t>1 ide, 1 interaksi utama</a:t>
            </a:r>
            <a:endParaRPr lang="en-US" sz="1500" dirty="0"/>
          </a:p>
        </p:txBody>
      </p:sp>
      <p:sp>
        <p:nvSpPr>
          <p:cNvPr id="16" name="Text 14"/>
          <p:cNvSpPr/>
          <p:nvPr/>
        </p:nvSpPr>
        <p:spPr>
          <a:xfrm>
            <a:off x="4343400" y="4416552"/>
            <a:ext cx="3291840" cy="530352"/>
          </a:xfrm>
          <a:prstGeom prst="rect">
            <a:avLst/>
          </a:prstGeom>
          <a:noFill/>
          <a:ln/>
        </p:spPr>
        <p:txBody>
          <a:bodyPr wrap="square" lIns="0" tIns="0" rIns="0" bIns="0" rtlCol="0" anchor="ctr">
            <a:normAutofit/>
          </a:bodyPr>
          <a:lstStyle/>
          <a:p>
            <a:pPr indent="0" marL="0">
              <a:buNone/>
            </a:pPr>
            <a:r>
              <a:rPr lang="en-US" sz="1700" b="1" dirty="0">
                <a:solidFill>
                  <a:srgbClr val="191919"/>
                </a:solidFill>
                <a:latin typeface="Arial" pitchFamily="34" charset="0"/>
                <a:ea typeface="Arial" pitchFamily="34" charset="-122"/>
                <a:cs typeface="Arial" pitchFamily="34" charset="-120"/>
              </a:rPr>
              <a:t>Asisten produk untuk pagi hari</a:t>
            </a:r>
            <a:endParaRPr lang="en-US" sz="1700" dirty="0"/>
          </a:p>
        </p:txBody>
      </p:sp>
      <p:sp>
        <p:nvSpPr>
          <p:cNvPr id="17" name="Text 15"/>
          <p:cNvSpPr/>
          <p:nvPr/>
        </p:nvSpPr>
        <p:spPr>
          <a:xfrm>
            <a:off x="4343400" y="5084064"/>
            <a:ext cx="3291840" cy="566928"/>
          </a:xfrm>
          <a:prstGeom prst="rect">
            <a:avLst/>
          </a:prstGeom>
          <a:noFill/>
          <a:ln/>
        </p:spPr>
        <p:txBody>
          <a:bodyPr wrap="square" lIns="0" tIns="0" rIns="0" bIns="0" rtlCol="0" anchor="ctr">
            <a:normAutofit/>
          </a:bodyPr>
          <a:lstStyle/>
          <a:p>
            <a:pPr indent="0" marL="0">
              <a:buNone/>
            </a:pPr>
            <a:r>
              <a:rPr lang="en-US" sz="1500" dirty="0">
                <a:solidFill>
                  <a:srgbClr val="777777"/>
                </a:solidFill>
                <a:latin typeface="Arial" pitchFamily="34" charset="0"/>
                <a:ea typeface="Arial" pitchFamily="34" charset="-122"/>
                <a:cs typeface="Arial" pitchFamily="34" charset="-120"/>
              </a:rPr>
              <a:t>1 sumber, 1 pagi mencerna</a:t>
            </a:r>
            <a:endParaRPr lang="en-US" sz="1500" dirty="0"/>
          </a:p>
        </p:txBody>
      </p:sp>
      <p:sp>
        <p:nvSpPr>
          <p:cNvPr id="18" name="Text 16"/>
          <p:cNvSpPr/>
          <p:nvPr/>
        </p:nvSpPr>
        <p:spPr>
          <a:xfrm>
            <a:off x="8092440" y="4416552"/>
            <a:ext cx="3291840" cy="530352"/>
          </a:xfrm>
          <a:prstGeom prst="rect">
            <a:avLst/>
          </a:prstGeom>
          <a:noFill/>
          <a:ln/>
        </p:spPr>
        <p:txBody>
          <a:bodyPr wrap="square" lIns="0" tIns="0" rIns="0" bIns="0" rtlCol="0" anchor="ctr">
            <a:normAutofit/>
          </a:bodyPr>
          <a:lstStyle/>
          <a:p>
            <a:pPr indent="0" marL="0">
              <a:buNone/>
            </a:pPr>
            <a:r>
              <a:rPr lang="en-US" sz="1700" b="1" dirty="0">
                <a:solidFill>
                  <a:srgbClr val="191919"/>
                </a:solidFill>
                <a:latin typeface="Arial" pitchFamily="34" charset="0"/>
                <a:ea typeface="Arial" pitchFamily="34" charset="-122"/>
                <a:cs typeface="Arial" pitchFamily="34" charset="-120"/>
              </a:rPr>
              <a:t>Bonus: pemeriksa keuangan pribadi</a:t>
            </a:r>
            <a:endParaRPr lang="en-US" sz="1700" dirty="0"/>
          </a:p>
        </p:txBody>
      </p:sp>
      <p:sp>
        <p:nvSpPr>
          <p:cNvPr id="19" name="Text 17"/>
          <p:cNvSpPr/>
          <p:nvPr/>
        </p:nvSpPr>
        <p:spPr>
          <a:xfrm>
            <a:off x="8092440" y="5084064"/>
            <a:ext cx="3291840" cy="566928"/>
          </a:xfrm>
          <a:prstGeom prst="rect">
            <a:avLst/>
          </a:prstGeom>
          <a:noFill/>
          <a:ln/>
        </p:spPr>
        <p:txBody>
          <a:bodyPr wrap="square" lIns="0" tIns="0" rIns="0" bIns="0" rtlCol="0" anchor="ctr">
            <a:normAutofit/>
          </a:bodyPr>
          <a:lstStyle/>
          <a:p>
            <a:pPr indent="0" marL="0">
              <a:buNone/>
            </a:pPr>
            <a:r>
              <a:rPr lang="en-US" sz="1500" dirty="0">
                <a:solidFill>
                  <a:srgbClr val="777777"/>
                </a:solidFill>
                <a:latin typeface="Arial" pitchFamily="34" charset="0"/>
                <a:ea typeface="Arial" pitchFamily="34" charset="-122"/>
                <a:cs typeface="Arial" pitchFamily="34" charset="-120"/>
              </a:rPr>
              <a:t>2 atau 3 bulan data CSV yang diekspor</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8</Slides>
  <Notes>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Office Theme</vt:lpstr>
      <vt:lpstr>Slide 1</vt:lpstr>
      <vt:lpstr>Slide 2</vt:lpstr>
      <vt:lpstr>Slide 3</vt:lpstr>
      <vt:lpstr>Slide 4</vt:lpstr>
      <vt:lpstr>Slide 5</vt:lpstr>
      <vt:lpstr>Slide 6</vt:lpstr>
      <vt:lpstr>Slide 7</vt:lpstr>
      <vt:lpstr>Slide 8</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5 alat AI yang bisa Anda buat sekarang, nyaris tanpa pengalaman</dc:title>
  <dc:subject>Lima bangunan kecil dan satu bonus: apa untuk menghubungkan, apa untuk menguji, dan petunjuk untuk digunakan.</dc:subject>
  <dc:creator>Viktor Zaika</dc:creator>
  <cp:lastModifiedBy>Viktor Zaika</cp:lastModifiedBy>
  <cp:revision>1</cp:revision>
  <dcterms:created xsi:type="dcterms:W3CDTF">2026-10-05T17:07:32Z</dcterms:created>
  <dcterms:modified xsi:type="dcterms:W3CDTF">2026-10-05T17:07:32Z</dcterms:modified>
</cp:coreProperties>
</file>