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classifier chooses a category. The Switch routes it to a label and, where appropriate, a draft. You review before sending.
Notice the separate label and draft branches. Red warning triangles indicate credentials to configure.
https://n8n.io/workflows/8426-gmail-email-classifier-with-gpt-4-auto-generated-draft-replies/
Use this prompt for sorting emails and drafting replies:
Analyze this incoming email.
Return ONLY valid JSON:
{
  "category": "urgent | sales | support | invoice | newsletter | personal | ignore",
  "priority": "high | medium | low",
  "needs_reply": true,
  "summary": "one short sentence",
  "draft_reply": "reply text or null"
}
Rules:
Use "urgent" only when there is a clear deadline, serious problem or something blocking work.
Use "invoice" for invoices, payment requests, receipts and billing-related emails.
Use "newsletter" for promotional or mass-distributed content.
Set needs_reply to false for newsletters, receipts, automated notifications and emails that do not expect a response.
If a reply is needed, write a short natural reply matching the sender's tone.
Do not invent prices, dates, promises or facts.
If information is missing, write [NEEDS INPUT] inside the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schedule collects recent messages. AI identifies the few that need attention, then one digest links back to the originals.
The real template has extra routes for an empty inbox and for building direct links to messages.
https://n8n.io/workflows/13126-summarize-gmail-emails-with-gemini-and-send-an-html-action-digest/
Use this prompt for creating an actionable digest:
Create a short actionable digest from these emails.
Group them into:
1. URGENT
2. NEEDS REPLY
3. ACTION REQUIRED
4. FYI
5. NEWSLETTERS / PROMOTIONS
For each important email return:
{
  "sender": "",
  "subject": "",
  "summary": "",
  "action": "",
  "priority": "high | medium | low"
}
Rules:
Keep summaries to one sentence.
Extract concrete actions when possible.
Include deadlines only when explicitly mentioned.
Do not include routine automated notifications unless they contain an error, payment problem, security warning or other issue requiring attention.
For newsletters and promotions, only return the total count unless something looks unusually relevant.
Sort important emails by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PDF goes to Drive. Extracted fields and the Drive link go to Sheets, so the original file and searchable data stay together.
Follow the original attachment into Drive, then the extraction path into a Sheets row.
https://n8n.io/workflows/3016-invoices-from-gmail-to-drive-and-google-sheets/
Use this prompt for extracting attachment details:
Analyze this email and attached document.
Return ONLY valid JSON:
{
  "document_type": "invoice | receipt | contract | report | other",
  "company": "",
  "invoice_number": "",
  "invoice_date": "",
  "due_date": "",
  "currency": "",
  "amount": null,
  "description": "",
  "suggested_filename": ""
}
Rules:
Never guess missing values.
Use null when a value cannot be found.
Dates should use YYYY-MM-DD.
Amount must contain numbers only.
suggested_filename format:
YYYY-MM-DD_Company_DocumentType_InvoiceNumber.pdf
Remove characters that are unsafe in filenames.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n8n.io/workflows/8426-gmail-email-classifier-with-gpt-4-auto-generated-draft-replies/"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n8n.io/workflows/13126-summarize-gmail-emails-with-gemini-and-send-an-html-action-digest/"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n8n.io/workflows/3016-invoices-from-gmail-to-drive-and-google-sheets/"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87" y="0"/>
            <a:ext cx="12185522" cy="6858000"/>
          </a:xfrm>
          <a:prstGeom prst="rect">
            <a:avLst/>
          </a:prstGeom>
        </p:spPr>
      </p:pic>
      <p:sp>
        <p:nvSpPr>
          <p:cNvPr id="3" name="Shape 0"/>
          <p:cNvSpPr/>
          <p:nvPr/>
        </p:nvSpPr>
        <p:spPr>
          <a:xfrm>
            <a:off x="0" y="6510528"/>
            <a:ext cx="12191695" cy="347472"/>
          </a:xfrm>
          <a:prstGeom prst="rect">
            <a:avLst/>
          </a:prstGeom>
          <a:solidFill>
            <a:srgbClr val="FFFFFF">
              <a:alpha val="95000"/>
            </a:srgbClr>
          </a:solidFill>
          <a:ln w="12700">
            <a:solidFill>
              <a:srgbClr val="FFFFFF">
                <a:alpha val="0"/>
              </a:srgbClr>
            </a:solidFill>
            <a:prstDash val="solid"/>
          </a:ln>
        </p:spPr>
      </p:sp>
      <p:sp>
        <p:nvSpPr>
          <p:cNvPr id="4" name="Text 1"/>
          <p:cNvSpPr/>
          <p:nvPr/>
        </p:nvSpPr>
        <p:spPr>
          <a:xfrm>
            <a:off x="621792" y="6565392"/>
            <a:ext cx="2743200" cy="155448"/>
          </a:xfrm>
          <a:prstGeom prst="rect">
            <a:avLst/>
          </a:prstGeom>
          <a:noFill/>
          <a:ln/>
        </p:spPr>
        <p:txBody>
          <a:bodyPr wrap="square" lIns="0" tIns="0" rIns="0" bIns="0" rtlCol="0" anchor="ctr"/>
          <a:lstStyle/>
          <a:p>
            <a:pPr indent="0" marL="0">
              <a:buNone/>
            </a:pPr>
            <a:r>
              <a:rPr lang="en-US" sz="900" dirty="0">
                <a:solidFill>
                  <a:srgbClr val="20252B"/>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Hilangkan pekerjaan itu</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Apa yang akan terjadi dengan emailnya?</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02</a:t>
            </a:r>
            <a:endParaRPr lang="en-US" sz="900" dirty="0"/>
          </a:p>
        </p:txBody>
      </p:sp>
      <p:sp>
        <p:nvSpPr>
          <p:cNvPr id="8" name="Shape 6"/>
          <p:cNvSpPr/>
          <p:nvPr/>
        </p:nvSpPr>
        <p:spPr>
          <a:xfrm>
            <a:off x="621792" y="1856232"/>
            <a:ext cx="3502152" cy="3337560"/>
          </a:xfrm>
          <a:prstGeom prst="rect">
            <a:avLst/>
          </a:prstGeom>
          <a:solidFill>
            <a:srgbClr val="FFFFFF"/>
          </a:solidFill>
          <a:ln w="12700">
            <a:solidFill>
              <a:srgbClr val="D7DDDF"/>
            </a:solidFill>
            <a:prstDash val="solid"/>
          </a:ln>
        </p:spPr>
      </p:sp>
      <p:sp>
        <p:nvSpPr>
          <p:cNvPr id="9" name="Text 7"/>
          <p:cNvSpPr/>
          <p:nvPr/>
        </p:nvSpPr>
        <p:spPr>
          <a:xfrm>
            <a:off x="850392"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01</a:t>
            </a:r>
            <a:endParaRPr lang="en-US" sz="1800" dirty="0"/>
          </a:p>
        </p:txBody>
      </p:sp>
      <p:sp>
        <p:nvSpPr>
          <p:cNvPr id="10" name="Text 8"/>
          <p:cNvSpPr/>
          <p:nvPr/>
        </p:nvSpPr>
        <p:spPr>
          <a:xfrm>
            <a:off x="850392"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Terlalu banyak email masuk</a:t>
            </a:r>
            <a:endParaRPr lang="en-US" sz="2000" dirty="0"/>
          </a:p>
        </p:txBody>
      </p:sp>
      <p:sp>
        <p:nvSpPr>
          <p:cNvPr id="11" name="Text 9"/>
          <p:cNvSpPr/>
          <p:nvPr/>
        </p:nvSpPr>
        <p:spPr>
          <a:xfrm>
            <a:off x="850392"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2" name="Text 10"/>
          <p:cNvSpPr/>
          <p:nvPr/>
        </p:nvSpPr>
        <p:spPr>
          <a:xfrm>
            <a:off x="850392"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Urutkan menurut kategori dan siapkan draft</a:t>
            </a:r>
            <a:endParaRPr lang="en-US" sz="1600" dirty="0"/>
          </a:p>
        </p:txBody>
      </p:sp>
      <p:sp>
        <p:nvSpPr>
          <p:cNvPr id="13" name="Shape 11"/>
          <p:cNvSpPr/>
          <p:nvPr/>
        </p:nvSpPr>
        <p:spPr>
          <a:xfrm>
            <a:off x="4398264" y="1856232"/>
            <a:ext cx="3502152" cy="3337560"/>
          </a:xfrm>
          <a:prstGeom prst="rect">
            <a:avLst/>
          </a:prstGeom>
          <a:solidFill>
            <a:srgbClr val="FFFFFF"/>
          </a:solidFill>
          <a:ln w="12700">
            <a:solidFill>
              <a:srgbClr val="D7DDDF"/>
            </a:solidFill>
            <a:prstDash val="solid"/>
          </a:ln>
        </p:spPr>
      </p:sp>
      <p:sp>
        <p:nvSpPr>
          <p:cNvPr id="14" name="Text 12"/>
          <p:cNvSpPr/>
          <p:nvPr/>
        </p:nvSpPr>
        <p:spPr>
          <a:xfrm>
            <a:off x="4626864"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02</a:t>
            </a:r>
            <a:endParaRPr lang="en-US" sz="1800" dirty="0"/>
          </a:p>
        </p:txBody>
      </p:sp>
      <p:sp>
        <p:nvSpPr>
          <p:cNvPr id="15" name="Text 13"/>
          <p:cNvSpPr/>
          <p:nvPr/>
        </p:nvSpPr>
        <p:spPr>
          <a:xfrm>
            <a:off x="4626864"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Memeriksa inbox terlalu sering</a:t>
            </a:r>
            <a:endParaRPr lang="en-US" sz="2000" dirty="0"/>
          </a:p>
        </p:txBody>
      </p:sp>
      <p:sp>
        <p:nvSpPr>
          <p:cNvPr id="16" name="Text 14"/>
          <p:cNvSpPr/>
          <p:nvPr/>
        </p:nvSpPr>
        <p:spPr>
          <a:xfrm>
            <a:off x="4626864"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7" name="Text 15"/>
          <p:cNvSpPr/>
          <p:nvPr/>
        </p:nvSpPr>
        <p:spPr>
          <a:xfrm>
            <a:off x="4626864"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Dapatkan satu digest diprioritaskan sehari-hari</a:t>
            </a:r>
            <a:endParaRPr lang="en-US" sz="1600" dirty="0"/>
          </a:p>
        </p:txBody>
      </p:sp>
      <p:sp>
        <p:nvSpPr>
          <p:cNvPr id="18" name="Shape 16"/>
          <p:cNvSpPr/>
          <p:nvPr/>
        </p:nvSpPr>
        <p:spPr>
          <a:xfrm>
            <a:off x="8174736" y="1856232"/>
            <a:ext cx="3502152" cy="3337560"/>
          </a:xfrm>
          <a:prstGeom prst="rect">
            <a:avLst/>
          </a:prstGeom>
          <a:solidFill>
            <a:srgbClr val="FFFFFF"/>
          </a:solidFill>
          <a:ln w="12700">
            <a:solidFill>
              <a:srgbClr val="D7DDDF"/>
            </a:solidFill>
            <a:prstDash val="solid"/>
          </a:ln>
        </p:spPr>
      </p:sp>
      <p:sp>
        <p:nvSpPr>
          <p:cNvPr id="19" name="Text 17"/>
          <p:cNvSpPr/>
          <p:nvPr/>
        </p:nvSpPr>
        <p:spPr>
          <a:xfrm>
            <a:off x="8403336"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03</a:t>
            </a:r>
            <a:endParaRPr lang="en-US" sz="1800" dirty="0"/>
          </a:p>
        </p:txBody>
      </p:sp>
      <p:sp>
        <p:nvSpPr>
          <p:cNvPr id="20" name="Text 18"/>
          <p:cNvSpPr/>
          <p:nvPr/>
        </p:nvSpPr>
        <p:spPr>
          <a:xfrm>
            <a:off x="8403336"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Dokumen yang dikubur dalam pesan</a:t>
            </a:r>
            <a:endParaRPr lang="en-US" sz="2000" dirty="0"/>
          </a:p>
        </p:txBody>
      </p:sp>
      <p:sp>
        <p:nvSpPr>
          <p:cNvPr id="21" name="Text 19"/>
          <p:cNvSpPr/>
          <p:nvPr/>
        </p:nvSpPr>
        <p:spPr>
          <a:xfrm>
            <a:off x="8403336"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22" name="Text 20"/>
          <p:cNvSpPr/>
          <p:nvPr/>
        </p:nvSpPr>
        <p:spPr>
          <a:xfrm>
            <a:off x="8403336"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Simpan PDF dan indeks ruas mereka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01 / ACTUAL N8N TEMPLATE</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Urutkan surel dan jawaban draft</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03</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mengklasifikasi → label → draft</a:t>
            </a:r>
            <a:endParaRPr lang="en-US" sz="1600" dirty="0"/>
          </a:p>
        </p:txBody>
      </p:sp>
      <p:pic>
        <p:nvPicPr>
          <p:cNvPr id="9" name="Image 0" descr="preencoded.png">    </p:cNvPr>
          <p:cNvPicPr>
            <a:picLocks noChangeAspect="1"/>
          </p:cNvPicPr>
          <p:nvPr/>
        </p:nvPicPr>
        <p:blipFill>
          <a:blip r:embed="rId1"/>
          <a:stretch>
            <a:fillRect/>
          </a:stretch>
        </p:blipFill>
        <p:spPr>
          <a:xfrm>
            <a:off x="2353641" y="1938528"/>
            <a:ext cx="7481670" cy="3877056"/>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Resolusi penuh n8n template oleh Supira Inc.</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02 / ACTUAL N8N TEMPLATE</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Dapatkan satu digest email berguna</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04</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Jadwal → Email baru → AI → digest</a:t>
            </a:r>
            <a:endParaRPr lang="en-US" sz="1600" dirty="0"/>
          </a:p>
        </p:txBody>
      </p:sp>
      <p:pic>
        <p:nvPicPr>
          <p:cNvPr id="9" name="Image 0" descr="preencoded.png">    </p:cNvPr>
          <p:cNvPicPr>
            <a:picLocks noChangeAspect="1"/>
          </p:cNvPicPr>
          <p:nvPr/>
        </p:nvPicPr>
        <p:blipFill>
          <a:blip r:embed="rId1"/>
          <a:stretch>
            <a:fillRect/>
          </a:stretch>
        </p:blipFill>
        <p:spPr>
          <a:xfrm>
            <a:off x="621792" y="2820817"/>
            <a:ext cx="10945368" cy="2112479"/>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Resolusi penuh n8n template oleh Mohammed Aljer</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03 / ACTUAL N8N TEMPLATE</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Faktur proses dan lampiran</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05</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PDF → Ekstrak → Drive + Sheets</a:t>
            </a:r>
            <a:endParaRPr lang="en-US" sz="1600" dirty="0"/>
          </a:p>
        </p:txBody>
      </p:sp>
      <p:pic>
        <p:nvPicPr>
          <p:cNvPr id="9" name="Image 0" descr="preencoded.png">    </p:cNvPr>
          <p:cNvPicPr>
            <a:picLocks noChangeAspect="1"/>
          </p:cNvPicPr>
          <p:nvPr/>
        </p:nvPicPr>
        <p:blipFill>
          <a:blip r:embed="rId1"/>
          <a:stretch>
            <a:fillRect/>
          </a:stretch>
        </p:blipFill>
        <p:spPr>
          <a:xfrm>
            <a:off x="621792" y="2871098"/>
            <a:ext cx="10945368" cy="2011915"/>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Resolusi penuh n8n template oleh Juan Carlos Cavero Gracia å</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SEBELUM DITIVASI</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Tes dulu dengan batch kecil.</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06</a:t>
            </a:r>
            <a:endParaRPr lang="en-US" sz="900" dirty="0"/>
          </a:p>
        </p:txBody>
      </p:sp>
      <p:sp>
        <p:nvSpPr>
          <p:cNvPr id="8" name="Shape 6"/>
          <p:cNvSpPr/>
          <p:nvPr/>
        </p:nvSpPr>
        <p:spPr>
          <a:xfrm>
            <a:off x="621792" y="1764792"/>
            <a:ext cx="10945368" cy="1179576"/>
          </a:xfrm>
          <a:prstGeom prst="rect">
            <a:avLst/>
          </a:prstGeom>
          <a:solidFill>
            <a:srgbClr val="FFFFFF"/>
          </a:solidFill>
          <a:ln w="12700">
            <a:solidFill>
              <a:srgbClr val="D7DDDF"/>
            </a:solidFill>
            <a:prstDash val="solid"/>
          </a:ln>
        </p:spPr>
      </p:sp>
      <p:sp>
        <p:nvSpPr>
          <p:cNvPr id="9" name="Text 7"/>
          <p:cNvSpPr/>
          <p:nvPr/>
        </p:nvSpPr>
        <p:spPr>
          <a:xfrm>
            <a:off x="932688" y="1975104"/>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01</a:t>
            </a:r>
            <a:endParaRPr lang="en-US" sz="2000" dirty="0"/>
          </a:p>
        </p:txBody>
      </p:sp>
      <p:sp>
        <p:nvSpPr>
          <p:cNvPr id="10" name="Text 8"/>
          <p:cNvSpPr/>
          <p:nvPr/>
        </p:nvSpPr>
        <p:spPr>
          <a:xfrm>
            <a:off x="1828800" y="1911096"/>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Kredensial</a:t>
            </a:r>
            <a:endParaRPr lang="en-US" sz="2000" dirty="0"/>
          </a:p>
        </p:txBody>
      </p:sp>
      <p:sp>
        <p:nvSpPr>
          <p:cNvPr id="11" name="Text 9"/>
          <p:cNvSpPr/>
          <p:nvPr/>
        </p:nvSpPr>
        <p:spPr>
          <a:xfrm>
            <a:off x="4617720" y="1947672"/>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Hubungkan Gmail, AI dan akun Drive atau Sheets.</a:t>
            </a:r>
            <a:endParaRPr lang="en-US" sz="1600" dirty="0"/>
          </a:p>
        </p:txBody>
      </p:sp>
      <p:sp>
        <p:nvSpPr>
          <p:cNvPr id="12" name="Shape 10"/>
          <p:cNvSpPr/>
          <p:nvPr/>
        </p:nvSpPr>
        <p:spPr>
          <a:xfrm>
            <a:off x="621792" y="3172968"/>
            <a:ext cx="10945368" cy="1179576"/>
          </a:xfrm>
          <a:prstGeom prst="rect">
            <a:avLst/>
          </a:prstGeom>
          <a:solidFill>
            <a:srgbClr val="FFFFFF"/>
          </a:solidFill>
          <a:ln w="12700">
            <a:solidFill>
              <a:srgbClr val="D7DDDF"/>
            </a:solidFill>
            <a:prstDash val="solid"/>
          </a:ln>
        </p:spPr>
      </p:sp>
      <p:sp>
        <p:nvSpPr>
          <p:cNvPr id="13" name="Text 11"/>
          <p:cNvSpPr/>
          <p:nvPr/>
        </p:nvSpPr>
        <p:spPr>
          <a:xfrm>
            <a:off x="932688" y="3383280"/>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02</a:t>
            </a:r>
            <a:endParaRPr lang="en-US" sz="2000" dirty="0"/>
          </a:p>
        </p:txBody>
      </p:sp>
      <p:sp>
        <p:nvSpPr>
          <p:cNvPr id="14" name="Text 12"/>
          <p:cNvSpPr/>
          <p:nvPr/>
        </p:nvSpPr>
        <p:spPr>
          <a:xfrm>
            <a:off x="1828800" y="3319272"/>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Bentuk data</a:t>
            </a:r>
            <a:endParaRPr lang="en-US" sz="2000" dirty="0"/>
          </a:p>
        </p:txBody>
      </p:sp>
      <p:sp>
        <p:nvSpPr>
          <p:cNvPr id="15" name="Text 13"/>
          <p:cNvSpPr/>
          <p:nvPr/>
        </p:nvSpPr>
        <p:spPr>
          <a:xfrm>
            <a:off x="4617720" y="3355848"/>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Periksa lapangan JSON dan rute Switch .</a:t>
            </a:r>
            <a:endParaRPr lang="en-US" sz="1600" dirty="0"/>
          </a:p>
        </p:txBody>
      </p:sp>
      <p:sp>
        <p:nvSpPr>
          <p:cNvPr id="16" name="Shape 14"/>
          <p:cNvSpPr/>
          <p:nvPr/>
        </p:nvSpPr>
        <p:spPr>
          <a:xfrm>
            <a:off x="621792" y="4581144"/>
            <a:ext cx="10945368" cy="1179576"/>
          </a:xfrm>
          <a:prstGeom prst="rect">
            <a:avLst/>
          </a:prstGeom>
          <a:solidFill>
            <a:srgbClr val="FFFFFF"/>
          </a:solidFill>
          <a:ln w="12700">
            <a:solidFill>
              <a:srgbClr val="D7DDDF"/>
            </a:solidFill>
            <a:prstDash val="solid"/>
          </a:ln>
        </p:spPr>
      </p:sp>
      <p:sp>
        <p:nvSpPr>
          <p:cNvPr id="17" name="Text 15"/>
          <p:cNvSpPr/>
          <p:nvPr/>
        </p:nvSpPr>
        <p:spPr>
          <a:xfrm>
            <a:off x="932688" y="4791456"/>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03</a:t>
            </a:r>
            <a:endParaRPr lang="en-US" sz="2000" dirty="0"/>
          </a:p>
        </p:txBody>
      </p:sp>
      <p:sp>
        <p:nvSpPr>
          <p:cNvPr id="18" name="Text 16"/>
          <p:cNvSpPr/>
          <p:nvPr/>
        </p:nvSpPr>
        <p:spPr>
          <a:xfrm>
            <a:off x="1828800" y="4727448"/>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Ulasan manusia</a:t>
            </a:r>
            <a:endParaRPr lang="en-US" sz="2000" dirty="0"/>
          </a:p>
        </p:txBody>
      </p:sp>
      <p:sp>
        <p:nvSpPr>
          <p:cNvPr id="19" name="Text 17"/>
          <p:cNvSpPr/>
          <p:nvPr/>
        </p:nvSpPr>
        <p:spPr>
          <a:xfrm>
            <a:off x="4617720" y="4764024"/>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Baca draft dan periksa jumlah faktur sebelum bertindak.</a:t>
            </a:r>
            <a:endParaRPr lang="en-US" sz="1600" dirty="0"/>
          </a:p>
        </p:txBody>
      </p:sp>
      <p:sp>
        <p:nvSpPr>
          <p:cNvPr id="20" name="Text 18"/>
          <p:cNvSpPr/>
          <p:nvPr/>
        </p:nvSpPr>
        <p:spPr>
          <a:xfrm>
            <a:off x="621792" y="6062472"/>
            <a:ext cx="10927080" cy="219456"/>
          </a:xfrm>
          <a:prstGeom prst="rect">
            <a:avLst/>
          </a:prstGeom>
          <a:noFill/>
          <a:ln/>
        </p:spPr>
        <p:txBody>
          <a:bodyPr wrap="square" lIns="0" tIns="0" rIns="0" bIns="0" rtlCol="0" anchor="ctr"/>
          <a:lstStyle/>
          <a:p>
            <a:pPr indent="0" marL="0">
              <a:buNone/>
            </a:pPr>
            <a:r>
              <a:rPr lang="en-US" sz="1100" dirty="0">
                <a:solidFill>
                  <a:srgbClr val="647079"/>
                </a:solidFill>
                <a:latin typeface="Arial" pitchFamily="34" charset="0"/>
                <a:ea typeface="Arial" pitchFamily="34" charset="-122"/>
                <a:cs typeface="Arial" pitchFamily="34" charset="-120"/>
              </a:rPr>
              <a:t>Prompt penuh berada dalam catatan slide yang relevan dan dalam PDF pendamping.</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awesome n8n workflows to manage your emails</dc:title>
  <dc:subject>Three practical n8n email automations with actual template examples</dc:subject>
  <dc:creator>Viktor Zaika</dc:creator>
  <cp:lastModifiedBy>Viktor Zaika</cp:lastModifiedBy>
  <cp:revision>1</cp:revision>
  <dcterms:created xsi:type="dcterms:W3CDTF">2026-09-29T18:28:47Z</dcterms:created>
  <dcterms:modified xsi:type="dcterms:W3CDTF">2026-09-29T18:28:47Z</dcterms:modified>
</cp:coreProperties>
</file>