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classifier chooses a category. The Switch routes it to a label and, where appropriate, a draft. You review before sending.
Notice the separate label and draft branches. Red warning triangles indicate credentials to configure.
https://n8n.io/workflows/8426-gmail-email-classifier-with-gpt-4-auto-generated-draft-replies/
Use this prompt for sorting emails and drafting replies:
Analyze this incoming email.
Return ONLY valid JSON:
{
  "category": "urgent | sales | support | invoice | newsletter | personal | ignore",
  "priority": "high | medium | low",
  "needs_reply": true,
  "summary": "one short sentence",
  "draft_reply": "reply text or null"
}
Rules:
Use "urgent" only when there is a clear deadline, serious problem or something blocking work.
Use "invoice" for invoices, payment requests, receipts and billing-related emails.
Use "newsletter" for promotional or mass-distributed content.
Set needs_reply to false for newsletters, receipts, automated notifications and emails that do not expect a response.
If a reply is needed, write a short natural reply matching the sender's tone.
Do not invent prices, dates, promises or facts.
If information is missing, write [NEEDS INPUT] inside the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schedule collects recent messages. AI identifies the few that need attention, then one digest links back to the originals.
The real template has extra routes for an empty inbox and for building direct links to messages.
https://n8n.io/workflows/13126-summarize-gmail-emails-with-gemini-and-send-an-html-action-digest/
Use this prompt for creating an actionable digest:
Create a short actionable digest from these emails.
Group them into:
1. URGENT
2. NEEDS REPLY
3. ACTION REQUIRED
4. FYI
5. NEWSLETTERS / PROMOTIONS
For each important email return:
{
  "sender": "",
  "subject": "",
  "summary": "",
  "action": "",
  "priority": "high | medium | low"
}
Rules:
Keep summaries to one sentence.
Extract concrete actions when possible.
Include deadlines only when explicitly mentioned.
Do not include routine automated notifications unless they contain an error, payment problem, security warning or other issue requiring attention.
For newsletters and promotions, only return the total count unless something looks unusually relevant.
Sort important emails by priority.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PDF goes to Drive. Extracted fields and the Drive link go to Sheets, so the original file and searchable data stay together.
Follow the original attachment into Drive, then the extraction path into a Sheets row.
https://n8n.io/workflows/3016-invoices-from-gmail-to-drive-and-google-sheets/
Use this prompt for extracting attachment details:
Analyze this email and attached document.
Return ONLY valid JSON:
{
  "document_type": "invoice | receipt | contract | report | other",
  "company": "",
  "invoice_number": "",
  "invoice_date": "",
  "due_date": "",
  "currency": "",
  "amount": null,
  "description": "",
  "suggested_filename": ""
}
Rules:
Never guess missing values.
Use null when a value cannot be found.
Dates should use YYYY-MM-DD.
Amount must contain numbers only.
suggested_filename format:
YYYY-MM-DD_Company_DocumentType_InvoiceNumber.pdf
Remove characters that are unsafe in filenames.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n8n.io/workflows/8426-gmail-email-classifier-with-gpt-4-auto-generated-draft-replies/"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n8n.io/workflows/13126-summarize-gmail-emails-with-gemini-and-send-an-html-action-digest/"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n8n.io/workflows/3016-invoices-from-gmail-to-drive-and-google-sheets/"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6F7F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087" y="0"/>
            <a:ext cx="12185522" cy="6858000"/>
          </a:xfrm>
          <a:prstGeom prst="rect">
            <a:avLst/>
          </a:prstGeom>
        </p:spPr>
      </p:pic>
      <p:sp>
        <p:nvSpPr>
          <p:cNvPr id="3" name="Shape 0"/>
          <p:cNvSpPr/>
          <p:nvPr/>
        </p:nvSpPr>
        <p:spPr>
          <a:xfrm>
            <a:off x="0" y="6510528"/>
            <a:ext cx="12191695" cy="347472"/>
          </a:xfrm>
          <a:prstGeom prst="rect">
            <a:avLst/>
          </a:prstGeom>
          <a:solidFill>
            <a:srgbClr val="FFFFFF">
              <a:alpha val="95000"/>
            </a:srgbClr>
          </a:solidFill>
          <a:ln w="12700">
            <a:solidFill>
              <a:srgbClr val="FFFFFF">
                <a:alpha val="0"/>
              </a:srgbClr>
            </a:solidFill>
            <a:prstDash val="solid"/>
          </a:ln>
        </p:spPr>
      </p:sp>
      <p:sp>
        <p:nvSpPr>
          <p:cNvPr id="4" name="Text 1"/>
          <p:cNvSpPr/>
          <p:nvPr/>
        </p:nvSpPr>
        <p:spPr>
          <a:xfrm>
            <a:off x="621792" y="6565392"/>
            <a:ext cx="2743200" cy="155448"/>
          </a:xfrm>
          <a:prstGeom prst="rect">
            <a:avLst/>
          </a:prstGeom>
          <a:noFill/>
          <a:ln/>
        </p:spPr>
        <p:txBody>
          <a:bodyPr wrap="square" lIns="0" tIns="0" rIns="0" bIns="0" rtlCol="0" anchor="ctr"/>
          <a:lstStyle/>
          <a:p>
            <a:pPr indent="0" marL="0">
              <a:buNone/>
            </a:pPr>
            <a:r>
              <a:rPr lang="en-US" sz="900" dirty="0">
                <a:solidFill>
                  <a:srgbClr val="20252B"/>
                </a:solidFill>
                <a:latin typeface="Arial" pitchFamily="34" charset="0"/>
                <a:ea typeface="Arial" pitchFamily="34" charset="-122"/>
                <a:cs typeface="Arial" pitchFamily="34" charset="-120"/>
              </a:rPr>
              <a:t>Viktor Zaika</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CHOISISSEZ LE TRAVAIL</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Que faut-il faire de cet e-mail ?</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02</a:t>
            </a:r>
            <a:endParaRPr lang="en-US" sz="900" dirty="0"/>
          </a:p>
        </p:txBody>
      </p:sp>
      <p:sp>
        <p:nvSpPr>
          <p:cNvPr id="8" name="Shape 6"/>
          <p:cNvSpPr/>
          <p:nvPr/>
        </p:nvSpPr>
        <p:spPr>
          <a:xfrm>
            <a:off x="621792" y="1856232"/>
            <a:ext cx="3502152" cy="3337560"/>
          </a:xfrm>
          <a:prstGeom prst="rect">
            <a:avLst/>
          </a:prstGeom>
          <a:solidFill>
            <a:srgbClr val="FFFFFF"/>
          </a:solidFill>
          <a:ln w="12700">
            <a:solidFill>
              <a:srgbClr val="D7DDDF"/>
            </a:solidFill>
            <a:prstDash val="solid"/>
          </a:ln>
        </p:spPr>
      </p:sp>
      <p:sp>
        <p:nvSpPr>
          <p:cNvPr id="9" name="Text 7"/>
          <p:cNvSpPr/>
          <p:nvPr/>
        </p:nvSpPr>
        <p:spPr>
          <a:xfrm>
            <a:off x="850392"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01</a:t>
            </a:r>
            <a:endParaRPr lang="en-US" sz="1800" dirty="0"/>
          </a:p>
        </p:txBody>
      </p:sp>
      <p:sp>
        <p:nvSpPr>
          <p:cNvPr id="10" name="Text 8"/>
          <p:cNvSpPr/>
          <p:nvPr/>
        </p:nvSpPr>
        <p:spPr>
          <a:xfrm>
            <a:off x="850392"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Trop d'e-mails entrants</a:t>
            </a:r>
            <a:endParaRPr lang="en-US" sz="2000" dirty="0"/>
          </a:p>
        </p:txBody>
      </p:sp>
      <p:sp>
        <p:nvSpPr>
          <p:cNvPr id="11" name="Text 9"/>
          <p:cNvSpPr/>
          <p:nvPr/>
        </p:nvSpPr>
        <p:spPr>
          <a:xfrm>
            <a:off x="850392"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2" name="Text 10"/>
          <p:cNvSpPr/>
          <p:nvPr/>
        </p:nvSpPr>
        <p:spPr>
          <a:xfrm>
            <a:off x="850392"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Trier par catégorie et préparer des brouillons</a:t>
            </a:r>
            <a:endParaRPr lang="en-US" sz="1600" dirty="0"/>
          </a:p>
        </p:txBody>
      </p:sp>
      <p:sp>
        <p:nvSpPr>
          <p:cNvPr id="13" name="Shape 11"/>
          <p:cNvSpPr/>
          <p:nvPr/>
        </p:nvSpPr>
        <p:spPr>
          <a:xfrm>
            <a:off x="4398264" y="1856232"/>
            <a:ext cx="3502152" cy="3337560"/>
          </a:xfrm>
          <a:prstGeom prst="rect">
            <a:avLst/>
          </a:prstGeom>
          <a:solidFill>
            <a:srgbClr val="FFFFFF"/>
          </a:solidFill>
          <a:ln w="12700">
            <a:solidFill>
              <a:srgbClr val="D7DDDF"/>
            </a:solidFill>
            <a:prstDash val="solid"/>
          </a:ln>
        </p:spPr>
      </p:sp>
      <p:sp>
        <p:nvSpPr>
          <p:cNvPr id="14" name="Text 12"/>
          <p:cNvSpPr/>
          <p:nvPr/>
        </p:nvSpPr>
        <p:spPr>
          <a:xfrm>
            <a:off x="4626864"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02</a:t>
            </a:r>
            <a:endParaRPr lang="en-US" sz="1800" dirty="0"/>
          </a:p>
        </p:txBody>
      </p:sp>
      <p:sp>
        <p:nvSpPr>
          <p:cNvPr id="15" name="Text 13"/>
          <p:cNvSpPr/>
          <p:nvPr/>
        </p:nvSpPr>
        <p:spPr>
          <a:xfrm>
            <a:off x="4626864"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Vérifier la boîte de réception trop souvent</a:t>
            </a:r>
            <a:endParaRPr lang="en-US" sz="2000" dirty="0"/>
          </a:p>
        </p:txBody>
      </p:sp>
      <p:sp>
        <p:nvSpPr>
          <p:cNvPr id="16" name="Text 14"/>
          <p:cNvSpPr/>
          <p:nvPr/>
        </p:nvSpPr>
        <p:spPr>
          <a:xfrm>
            <a:off x="4626864"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17" name="Text 15"/>
          <p:cNvSpPr/>
          <p:nvPr/>
        </p:nvSpPr>
        <p:spPr>
          <a:xfrm>
            <a:off x="4626864"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Obtenez un résumé quotidien prioritaire</a:t>
            </a:r>
            <a:endParaRPr lang="en-US" sz="1600" dirty="0"/>
          </a:p>
        </p:txBody>
      </p:sp>
      <p:sp>
        <p:nvSpPr>
          <p:cNvPr id="18" name="Shape 16"/>
          <p:cNvSpPr/>
          <p:nvPr/>
        </p:nvSpPr>
        <p:spPr>
          <a:xfrm>
            <a:off x="8174736" y="1856232"/>
            <a:ext cx="3502152" cy="3337560"/>
          </a:xfrm>
          <a:prstGeom prst="rect">
            <a:avLst/>
          </a:prstGeom>
          <a:solidFill>
            <a:srgbClr val="FFFFFF"/>
          </a:solidFill>
          <a:ln w="12700">
            <a:solidFill>
              <a:srgbClr val="D7DDDF"/>
            </a:solidFill>
            <a:prstDash val="solid"/>
          </a:ln>
        </p:spPr>
      </p:sp>
      <p:sp>
        <p:nvSpPr>
          <p:cNvPr id="19" name="Text 17"/>
          <p:cNvSpPr/>
          <p:nvPr/>
        </p:nvSpPr>
        <p:spPr>
          <a:xfrm>
            <a:off x="8403336" y="2075688"/>
            <a:ext cx="914400" cy="292608"/>
          </a:xfrm>
          <a:prstGeom prst="rect">
            <a:avLst/>
          </a:prstGeom>
          <a:noFill/>
          <a:ln/>
        </p:spPr>
        <p:txBody>
          <a:bodyPr wrap="square" lIns="0" tIns="0" rIns="0" bIns="0" rtlCol="0" anchor="ctr"/>
          <a:lstStyle/>
          <a:p>
            <a:pPr indent="0" marL="0">
              <a:buNone/>
            </a:pPr>
            <a:r>
              <a:rPr lang="en-US" sz="1800" b="1" dirty="0">
                <a:solidFill>
                  <a:srgbClr val="D9513F"/>
                </a:solidFill>
                <a:latin typeface="Arial" pitchFamily="34" charset="0"/>
                <a:ea typeface="Arial" pitchFamily="34" charset="-122"/>
                <a:cs typeface="Arial" pitchFamily="34" charset="-120"/>
              </a:rPr>
              <a:t>03</a:t>
            </a:r>
            <a:endParaRPr lang="en-US" sz="1800" dirty="0"/>
          </a:p>
        </p:txBody>
      </p:sp>
      <p:sp>
        <p:nvSpPr>
          <p:cNvPr id="20" name="Text 18"/>
          <p:cNvSpPr/>
          <p:nvPr/>
        </p:nvSpPr>
        <p:spPr>
          <a:xfrm>
            <a:off x="8403336" y="2697480"/>
            <a:ext cx="3035808" cy="822960"/>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Des documents enfouis dans les messages</a:t>
            </a:r>
            <a:endParaRPr lang="en-US" sz="2000" dirty="0"/>
          </a:p>
        </p:txBody>
      </p:sp>
      <p:sp>
        <p:nvSpPr>
          <p:cNvPr id="21" name="Text 19"/>
          <p:cNvSpPr/>
          <p:nvPr/>
        </p:nvSpPr>
        <p:spPr>
          <a:xfrm>
            <a:off x="8403336" y="3721608"/>
            <a:ext cx="914400" cy="411480"/>
          </a:xfrm>
          <a:prstGeom prst="rect">
            <a:avLst/>
          </a:prstGeom>
          <a:noFill/>
          <a:ln/>
        </p:spPr>
        <p:txBody>
          <a:bodyPr wrap="square" lIns="0" tIns="0" rIns="0" bIns="0" rtlCol="0" anchor="ctr"/>
          <a:lstStyle/>
          <a:p>
            <a:pPr indent="0" marL="0">
              <a:buNone/>
            </a:pPr>
            <a:r>
              <a:rPr lang="en-US" sz="2700" dirty="0">
                <a:solidFill>
                  <a:srgbClr val="D9513F"/>
                </a:solidFill>
                <a:latin typeface="Arial" pitchFamily="34" charset="0"/>
                <a:ea typeface="Arial" pitchFamily="34" charset="-122"/>
                <a:cs typeface="Arial" pitchFamily="34" charset="-120"/>
              </a:rPr>
              <a:t>→</a:t>
            </a:r>
            <a:endParaRPr lang="en-US" sz="2700" dirty="0"/>
          </a:p>
        </p:txBody>
      </p:sp>
      <p:sp>
        <p:nvSpPr>
          <p:cNvPr id="22" name="Text 20"/>
          <p:cNvSpPr/>
          <p:nvPr/>
        </p:nvSpPr>
        <p:spPr>
          <a:xfrm>
            <a:off x="8403336" y="4270248"/>
            <a:ext cx="3035808" cy="594360"/>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Stockez les PDF et indexez leurs champs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01 / MODÈLE n8n RÉEL</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Trier les e-mails et les brouillons de réponses</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03</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classer → étiquette → brouillon</a:t>
            </a:r>
            <a:endParaRPr lang="en-US" sz="1600" dirty="0"/>
          </a:p>
        </p:txBody>
      </p:sp>
      <p:pic>
        <p:nvPicPr>
          <p:cNvPr id="9" name="Image 0" descr="preencoded.png">    </p:cNvPr>
          <p:cNvPicPr>
            <a:picLocks noChangeAspect="1"/>
          </p:cNvPicPr>
          <p:nvPr/>
        </p:nvPicPr>
        <p:blipFill>
          <a:blip r:embed="rId1"/>
          <a:stretch>
            <a:fillRect/>
          </a:stretch>
        </p:blipFill>
        <p:spPr>
          <a:xfrm>
            <a:off x="2353641" y="1938528"/>
            <a:ext cx="7481670" cy="3877056"/>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Modèle n8n pleine résolution par Supira Inc. ↗</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02 / MODÈLE n8n RÉEL</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Recevez un résumé utile par e-mail</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04</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Calendrier → e-mail récent → IA → résumé</a:t>
            </a:r>
            <a:endParaRPr lang="en-US" sz="1600" dirty="0"/>
          </a:p>
        </p:txBody>
      </p:sp>
      <p:pic>
        <p:nvPicPr>
          <p:cNvPr id="9" name="Image 0" descr="preencoded.png">    </p:cNvPr>
          <p:cNvPicPr>
            <a:picLocks noChangeAspect="1"/>
          </p:cNvPicPr>
          <p:nvPr/>
        </p:nvPicPr>
        <p:blipFill>
          <a:blip r:embed="rId1"/>
          <a:stretch>
            <a:fillRect/>
          </a:stretch>
        </p:blipFill>
        <p:spPr>
          <a:xfrm>
            <a:off x="621792" y="2820817"/>
            <a:ext cx="10945368" cy="2112479"/>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Modèle n8n pleine résolution par Mohammed Aljer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03 / MODÈLE n8n RÉEL</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Traiter les factures et les pièces jointes</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05</a:t>
            </a:r>
            <a:endParaRPr lang="en-US" sz="900" dirty="0"/>
          </a:p>
        </p:txBody>
      </p:sp>
      <p:sp>
        <p:nvSpPr>
          <p:cNvPr id="8" name="Text 6"/>
          <p:cNvSpPr/>
          <p:nvPr/>
        </p:nvSpPr>
        <p:spPr>
          <a:xfrm>
            <a:off x="621792" y="1545336"/>
            <a:ext cx="10881360" cy="274320"/>
          </a:xfrm>
          <a:prstGeom prst="rect">
            <a:avLst/>
          </a:prstGeom>
          <a:noFill/>
          <a:ln/>
        </p:spPr>
        <p:txBody>
          <a:bodyPr wrap="square" lIns="0" tIns="0" rIns="0" bIns="0" rtlCol="0" anchor="ctr"/>
          <a:lstStyle/>
          <a:p>
            <a:pPr indent="0" marL="0">
              <a:buNone/>
            </a:pPr>
            <a:r>
              <a:rPr lang="en-US" sz="1600" b="1" dirty="0">
                <a:solidFill>
                  <a:srgbClr val="D9513F"/>
                </a:solidFill>
                <a:latin typeface="Arial" pitchFamily="34" charset="0"/>
                <a:ea typeface="Arial" pitchFamily="34" charset="-122"/>
                <a:cs typeface="Arial" pitchFamily="34" charset="-120"/>
              </a:rPr>
              <a:t>Gmail → PDF → extraction → Lecteur + Feuilles</a:t>
            </a:r>
            <a:endParaRPr lang="en-US" sz="1600" dirty="0"/>
          </a:p>
        </p:txBody>
      </p:sp>
      <p:pic>
        <p:nvPicPr>
          <p:cNvPr id="9" name="Image 0" descr="preencoded.png">    </p:cNvPr>
          <p:cNvPicPr>
            <a:picLocks noChangeAspect="1"/>
          </p:cNvPicPr>
          <p:nvPr/>
        </p:nvPicPr>
        <p:blipFill>
          <a:blip r:embed="rId1"/>
          <a:stretch>
            <a:fillRect/>
          </a:stretch>
        </p:blipFill>
        <p:spPr>
          <a:xfrm>
            <a:off x="621792" y="2871098"/>
            <a:ext cx="10945368" cy="2011915"/>
          </a:xfrm>
          <a:prstGeom prst="rect">
            <a:avLst/>
          </a:prstGeom>
        </p:spPr>
      </p:pic>
      <p:sp>
        <p:nvSpPr>
          <p:cNvPr id="10" name="Text 7">
            <a:hlinkClick r:id="rId2" tooltip=""/>
          </p:cNvPr>
          <p:cNvSpPr/>
          <p:nvPr/>
        </p:nvSpPr>
        <p:spPr>
          <a:xfrm>
            <a:off x="621792" y="6071616"/>
            <a:ext cx="10789920" cy="219456"/>
          </a:xfrm>
          <a:prstGeom prst="rect">
            <a:avLst/>
          </a:prstGeom>
          <a:noFill/>
          <a:ln/>
        </p:spPr>
        <p:txBody>
          <a:bodyPr wrap="square" lIns="0" tIns="0" rIns="0" bIns="0" rtlCol="0" anchor="ctr"/>
          <a:lstStyle/>
          <a:p>
            <a:pPr indent="0" marL="0">
              <a:buNone/>
            </a:pPr>
            <a:r>
              <a:rPr lang="en-US" sz="1100" u="sng" dirty="0">
                <a:solidFill>
                  <a:srgbClr val="D9513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Modèle n8n pleine résolution par Juan Carlos Cavero Gracia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7F7"/>
        </a:solidFill>
      </p:bgPr>
    </p:bg>
    <p:spTree>
      <p:nvGrpSpPr>
        <p:cNvPr id="1" name=""/>
        <p:cNvGrpSpPr/>
        <p:nvPr/>
      </p:nvGrpSpPr>
      <p:grpSpPr>
        <a:xfrm>
          <a:off x="0" y="0"/>
          <a:ext cx="0" cy="0"/>
          <a:chOff x="0" y="0"/>
          <a:chExt cx="0" cy="0"/>
        </a:xfrm>
      </p:grpSpPr>
      <p:sp>
        <p:nvSpPr>
          <p:cNvPr id="2" name="Text 0"/>
          <p:cNvSpPr/>
          <p:nvPr/>
        </p:nvSpPr>
        <p:spPr>
          <a:xfrm>
            <a:off x="621792" y="347472"/>
            <a:ext cx="10058400" cy="219456"/>
          </a:xfrm>
          <a:prstGeom prst="rect">
            <a:avLst/>
          </a:prstGeom>
          <a:noFill/>
          <a:ln/>
        </p:spPr>
        <p:txBody>
          <a:bodyPr wrap="square" lIns="0" tIns="0" rIns="0" bIns="0" rtlCol="0" anchor="ctr"/>
          <a:lstStyle/>
          <a:p>
            <a:pPr indent="0" marL="0">
              <a:buNone/>
            </a:pPr>
            <a:r>
              <a:rPr lang="en-US" sz="1000" b="1" spc="120" kern="0" dirty="0">
                <a:solidFill>
                  <a:srgbClr val="D9513F"/>
                </a:solidFill>
                <a:latin typeface="Arial" pitchFamily="34" charset="0"/>
                <a:ea typeface="Arial" pitchFamily="34" charset="-122"/>
                <a:cs typeface="Arial" pitchFamily="34" charset="-120"/>
              </a:rPr>
              <a:t>AVANT D'ACTIVER</a:t>
            </a:r>
            <a:endParaRPr lang="en-US" sz="1000" dirty="0"/>
          </a:p>
        </p:txBody>
      </p:sp>
      <p:sp>
        <p:nvSpPr>
          <p:cNvPr id="3" name="Text 1"/>
          <p:cNvSpPr/>
          <p:nvPr/>
        </p:nvSpPr>
        <p:spPr>
          <a:xfrm>
            <a:off x="621792" y="704088"/>
            <a:ext cx="10972800" cy="685800"/>
          </a:xfrm>
          <a:prstGeom prst="rect">
            <a:avLst/>
          </a:prstGeom>
          <a:noFill/>
          <a:ln/>
        </p:spPr>
        <p:txBody>
          <a:bodyPr wrap="square" lIns="0" tIns="0" rIns="0" bIns="0" rtlCol="0" anchor="ctr"/>
          <a:lstStyle/>
          <a:p>
            <a:pPr indent="0" marL="0">
              <a:buNone/>
            </a:pPr>
            <a:r>
              <a:rPr lang="en-US" sz="2800" b="1" dirty="0">
                <a:solidFill>
                  <a:srgbClr val="20252B"/>
                </a:solidFill>
                <a:latin typeface="Arial" pitchFamily="34" charset="0"/>
                <a:ea typeface="Arial" pitchFamily="34" charset="-122"/>
                <a:cs typeface="Arial" pitchFamily="34" charset="-120"/>
              </a:rPr>
              <a:t>Testez d'abord avec un petit lot.</a:t>
            </a:r>
            <a:endParaRPr lang="en-US" sz="2800" dirty="0"/>
          </a:p>
        </p:txBody>
      </p:sp>
      <p:sp>
        <p:nvSpPr>
          <p:cNvPr id="4" name="Shape 2"/>
          <p:cNvSpPr/>
          <p:nvPr/>
        </p:nvSpPr>
        <p:spPr>
          <a:xfrm>
            <a:off x="594360" y="1435608"/>
            <a:ext cx="11000232" cy="0"/>
          </a:xfrm>
          <a:prstGeom prst="line">
            <a:avLst/>
          </a:prstGeom>
          <a:noFill/>
          <a:ln w="12700">
            <a:solidFill>
              <a:srgbClr val="D7DDDF"/>
            </a:solidFill>
            <a:prstDash val="solid"/>
          </a:ln>
        </p:spPr>
      </p:sp>
      <p:sp>
        <p:nvSpPr>
          <p:cNvPr id="5" name="Shape 3"/>
          <p:cNvSpPr/>
          <p:nvPr/>
        </p:nvSpPr>
        <p:spPr>
          <a:xfrm>
            <a:off x="594360" y="6455664"/>
            <a:ext cx="11000232" cy="0"/>
          </a:xfrm>
          <a:prstGeom prst="line">
            <a:avLst/>
          </a:prstGeom>
          <a:noFill/>
          <a:ln w="12700">
            <a:solidFill>
              <a:srgbClr val="D7DDDF"/>
            </a:solidFill>
            <a:prstDash val="solid"/>
          </a:ln>
        </p:spPr>
      </p:sp>
      <p:sp>
        <p:nvSpPr>
          <p:cNvPr id="6" name="Text 4"/>
          <p:cNvSpPr/>
          <p:nvPr/>
        </p:nvSpPr>
        <p:spPr>
          <a:xfrm>
            <a:off x="621792" y="6537960"/>
            <a:ext cx="2743200" cy="155448"/>
          </a:xfrm>
          <a:prstGeom prst="rect">
            <a:avLst/>
          </a:prstGeom>
          <a:noFill/>
          <a:ln/>
        </p:spPr>
        <p:txBody>
          <a:bodyPr wrap="square" lIns="0" tIns="0" rIns="0" bIns="0" rtlCol="0" anchor="ctr"/>
          <a:lstStyle/>
          <a:p>
            <a:pPr indent="0" marL="0">
              <a:buNone/>
            </a:pPr>
            <a:r>
              <a:rPr lang="en-US" sz="900" dirty="0">
                <a:solidFill>
                  <a:srgbClr val="647079"/>
                </a:solidFill>
                <a:latin typeface="Arial" pitchFamily="34" charset="0"/>
                <a:ea typeface="Arial" pitchFamily="34" charset="-122"/>
                <a:cs typeface="Arial" pitchFamily="34" charset="-120"/>
              </a:rPr>
              <a:t>Viktor Zaika</a:t>
            </a:r>
            <a:endParaRPr lang="en-US" sz="900" dirty="0"/>
          </a:p>
        </p:txBody>
      </p:sp>
      <p:sp>
        <p:nvSpPr>
          <p:cNvPr id="7" name="Text 5"/>
          <p:cNvSpPr/>
          <p:nvPr/>
        </p:nvSpPr>
        <p:spPr>
          <a:xfrm>
            <a:off x="11064240" y="6528816"/>
            <a:ext cx="457200" cy="155448"/>
          </a:xfrm>
          <a:prstGeom prst="rect">
            <a:avLst/>
          </a:prstGeom>
          <a:noFill/>
          <a:ln/>
        </p:spPr>
        <p:txBody>
          <a:bodyPr wrap="square" lIns="0" tIns="0" rIns="0" bIns="0" rtlCol="0" anchor="ctr"/>
          <a:lstStyle/>
          <a:p>
            <a:pPr algn="r" indent="0" marL="0">
              <a:buNone/>
            </a:pPr>
            <a:r>
              <a:rPr lang="en-US" sz="900" dirty="0">
                <a:solidFill>
                  <a:srgbClr val="647079"/>
                </a:solidFill>
                <a:latin typeface="Arial" pitchFamily="34" charset="0"/>
                <a:ea typeface="Arial" pitchFamily="34" charset="-122"/>
                <a:cs typeface="Arial" pitchFamily="34" charset="-120"/>
              </a:rPr>
              <a:t>06</a:t>
            </a:r>
            <a:endParaRPr lang="en-US" sz="900" dirty="0"/>
          </a:p>
        </p:txBody>
      </p:sp>
      <p:sp>
        <p:nvSpPr>
          <p:cNvPr id="8" name="Shape 6"/>
          <p:cNvSpPr/>
          <p:nvPr/>
        </p:nvSpPr>
        <p:spPr>
          <a:xfrm>
            <a:off x="621792" y="1764792"/>
            <a:ext cx="10945368" cy="1179576"/>
          </a:xfrm>
          <a:prstGeom prst="rect">
            <a:avLst/>
          </a:prstGeom>
          <a:solidFill>
            <a:srgbClr val="FFFFFF"/>
          </a:solidFill>
          <a:ln w="12700">
            <a:solidFill>
              <a:srgbClr val="D7DDDF"/>
            </a:solidFill>
            <a:prstDash val="solid"/>
          </a:ln>
        </p:spPr>
      </p:sp>
      <p:sp>
        <p:nvSpPr>
          <p:cNvPr id="9" name="Text 7"/>
          <p:cNvSpPr/>
          <p:nvPr/>
        </p:nvSpPr>
        <p:spPr>
          <a:xfrm>
            <a:off x="932688" y="1975104"/>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01</a:t>
            </a:r>
            <a:endParaRPr lang="en-US" sz="2000" dirty="0"/>
          </a:p>
        </p:txBody>
      </p:sp>
      <p:sp>
        <p:nvSpPr>
          <p:cNvPr id="10" name="Text 8"/>
          <p:cNvSpPr/>
          <p:nvPr/>
        </p:nvSpPr>
        <p:spPr>
          <a:xfrm>
            <a:off x="1828800" y="1911096"/>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Informations d'identification</a:t>
            </a:r>
            <a:endParaRPr lang="en-US" sz="2000" dirty="0"/>
          </a:p>
        </p:txBody>
      </p:sp>
      <p:sp>
        <p:nvSpPr>
          <p:cNvPr id="11" name="Text 9"/>
          <p:cNvSpPr/>
          <p:nvPr/>
        </p:nvSpPr>
        <p:spPr>
          <a:xfrm>
            <a:off x="4617720" y="1947672"/>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Connectez Gmail, AI et tous les comptes Drive ou Sheets.</a:t>
            </a:r>
            <a:endParaRPr lang="en-US" sz="1600" dirty="0"/>
          </a:p>
        </p:txBody>
      </p:sp>
      <p:sp>
        <p:nvSpPr>
          <p:cNvPr id="12" name="Shape 10"/>
          <p:cNvSpPr/>
          <p:nvPr/>
        </p:nvSpPr>
        <p:spPr>
          <a:xfrm>
            <a:off x="621792" y="3172968"/>
            <a:ext cx="10945368" cy="1179576"/>
          </a:xfrm>
          <a:prstGeom prst="rect">
            <a:avLst/>
          </a:prstGeom>
          <a:solidFill>
            <a:srgbClr val="FFFFFF"/>
          </a:solidFill>
          <a:ln w="12700">
            <a:solidFill>
              <a:srgbClr val="D7DDDF"/>
            </a:solidFill>
            <a:prstDash val="solid"/>
          </a:ln>
        </p:spPr>
      </p:sp>
      <p:sp>
        <p:nvSpPr>
          <p:cNvPr id="13" name="Text 11"/>
          <p:cNvSpPr/>
          <p:nvPr/>
        </p:nvSpPr>
        <p:spPr>
          <a:xfrm>
            <a:off x="932688" y="3383280"/>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02</a:t>
            </a:r>
            <a:endParaRPr lang="en-US" sz="2000" dirty="0"/>
          </a:p>
        </p:txBody>
      </p:sp>
      <p:sp>
        <p:nvSpPr>
          <p:cNvPr id="14" name="Text 12"/>
          <p:cNvSpPr/>
          <p:nvPr/>
        </p:nvSpPr>
        <p:spPr>
          <a:xfrm>
            <a:off x="1828800" y="3319272"/>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Forme des données</a:t>
            </a:r>
            <a:endParaRPr lang="en-US" sz="2000" dirty="0"/>
          </a:p>
        </p:txBody>
      </p:sp>
      <p:sp>
        <p:nvSpPr>
          <p:cNvPr id="15" name="Text 13"/>
          <p:cNvSpPr/>
          <p:nvPr/>
        </p:nvSpPr>
        <p:spPr>
          <a:xfrm>
            <a:off x="4617720" y="3355848"/>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Vérifiez les champs JSON et les routes Switch.</a:t>
            </a:r>
            <a:endParaRPr lang="en-US" sz="1600" dirty="0"/>
          </a:p>
        </p:txBody>
      </p:sp>
      <p:sp>
        <p:nvSpPr>
          <p:cNvPr id="16" name="Shape 14"/>
          <p:cNvSpPr/>
          <p:nvPr/>
        </p:nvSpPr>
        <p:spPr>
          <a:xfrm>
            <a:off x="621792" y="4581144"/>
            <a:ext cx="10945368" cy="1179576"/>
          </a:xfrm>
          <a:prstGeom prst="rect">
            <a:avLst/>
          </a:prstGeom>
          <a:solidFill>
            <a:srgbClr val="FFFFFF"/>
          </a:solidFill>
          <a:ln w="12700">
            <a:solidFill>
              <a:srgbClr val="D7DDDF"/>
            </a:solidFill>
            <a:prstDash val="solid"/>
          </a:ln>
        </p:spPr>
      </p:sp>
      <p:sp>
        <p:nvSpPr>
          <p:cNvPr id="17" name="Text 15"/>
          <p:cNvSpPr/>
          <p:nvPr/>
        </p:nvSpPr>
        <p:spPr>
          <a:xfrm>
            <a:off x="932688" y="4791456"/>
            <a:ext cx="594360" cy="338328"/>
          </a:xfrm>
          <a:prstGeom prst="rect">
            <a:avLst/>
          </a:prstGeom>
          <a:noFill/>
          <a:ln/>
        </p:spPr>
        <p:txBody>
          <a:bodyPr wrap="square" lIns="0" tIns="0" rIns="0" bIns="0" rtlCol="0" anchor="ctr"/>
          <a:lstStyle/>
          <a:p>
            <a:pPr indent="0" marL="0">
              <a:buNone/>
            </a:pPr>
            <a:r>
              <a:rPr lang="en-US" sz="2000" b="1" dirty="0">
                <a:solidFill>
                  <a:srgbClr val="D9513F"/>
                </a:solidFill>
                <a:latin typeface="Arial" pitchFamily="34" charset="0"/>
                <a:ea typeface="Arial" pitchFamily="34" charset="-122"/>
                <a:cs typeface="Arial" pitchFamily="34" charset="-120"/>
              </a:rPr>
              <a:t>03</a:t>
            </a:r>
            <a:endParaRPr lang="en-US" sz="2000" dirty="0"/>
          </a:p>
        </p:txBody>
      </p:sp>
      <p:sp>
        <p:nvSpPr>
          <p:cNvPr id="18" name="Text 16"/>
          <p:cNvSpPr/>
          <p:nvPr/>
        </p:nvSpPr>
        <p:spPr>
          <a:xfrm>
            <a:off x="1828800" y="4727448"/>
            <a:ext cx="2743200" cy="393192"/>
          </a:xfrm>
          <a:prstGeom prst="rect">
            <a:avLst/>
          </a:prstGeom>
          <a:noFill/>
          <a:ln/>
        </p:spPr>
        <p:txBody>
          <a:bodyPr wrap="square" lIns="0" tIns="0" rIns="0" bIns="0" rtlCol="0" anchor="ctr"/>
          <a:lstStyle/>
          <a:p>
            <a:pPr indent="0" marL="0">
              <a:buNone/>
            </a:pPr>
            <a:r>
              <a:rPr lang="en-US" sz="2000" b="1" dirty="0">
                <a:solidFill>
                  <a:srgbClr val="20252B"/>
                </a:solidFill>
                <a:latin typeface="Arial" pitchFamily="34" charset="0"/>
                <a:ea typeface="Arial" pitchFamily="34" charset="-122"/>
                <a:cs typeface="Arial" pitchFamily="34" charset="-120"/>
              </a:rPr>
              <a:t>Examen humain</a:t>
            </a:r>
            <a:endParaRPr lang="en-US" sz="2000" dirty="0"/>
          </a:p>
        </p:txBody>
      </p:sp>
      <p:sp>
        <p:nvSpPr>
          <p:cNvPr id="19" name="Text 17"/>
          <p:cNvSpPr/>
          <p:nvPr/>
        </p:nvSpPr>
        <p:spPr>
          <a:xfrm>
            <a:off x="4617720" y="4764024"/>
            <a:ext cx="6492240" cy="658368"/>
          </a:xfrm>
          <a:prstGeom prst="rect">
            <a:avLst/>
          </a:prstGeom>
          <a:noFill/>
          <a:ln/>
        </p:spPr>
        <p:txBody>
          <a:bodyPr wrap="square" lIns="0" tIns="0" rIns="0" bIns="0" rtlCol="0" anchor="ctr"/>
          <a:lstStyle/>
          <a:p>
            <a:pPr indent="0" marL="0">
              <a:buNone/>
            </a:pPr>
            <a:r>
              <a:rPr lang="en-US" sz="1600" dirty="0">
                <a:solidFill>
                  <a:srgbClr val="647079"/>
                </a:solidFill>
                <a:latin typeface="Arial" pitchFamily="34" charset="0"/>
                <a:ea typeface="Arial" pitchFamily="34" charset="-122"/>
                <a:cs typeface="Arial" pitchFamily="34" charset="-120"/>
              </a:rPr>
              <a:t>Lisez les brouillons et vérifiez les montants des factures avant d’agir.</a:t>
            </a:r>
            <a:endParaRPr lang="en-US" sz="1600" dirty="0"/>
          </a:p>
        </p:txBody>
      </p:sp>
      <p:sp>
        <p:nvSpPr>
          <p:cNvPr id="20" name="Text 18"/>
          <p:cNvSpPr/>
          <p:nvPr/>
        </p:nvSpPr>
        <p:spPr>
          <a:xfrm>
            <a:off x="621792" y="6062472"/>
            <a:ext cx="10927080" cy="219456"/>
          </a:xfrm>
          <a:prstGeom prst="rect">
            <a:avLst/>
          </a:prstGeom>
          <a:noFill/>
          <a:ln/>
        </p:spPr>
        <p:txBody>
          <a:bodyPr wrap="square" lIns="0" tIns="0" rIns="0" bIns="0" rtlCol="0" anchor="ctr"/>
          <a:lstStyle/>
          <a:p>
            <a:pPr indent="0" marL="0">
              <a:buNone/>
            </a:pPr>
            <a:r>
              <a:rPr lang="en-US" sz="1100" dirty="0">
                <a:solidFill>
                  <a:srgbClr val="647079"/>
                </a:solidFill>
                <a:latin typeface="Arial" pitchFamily="34" charset="0"/>
                <a:ea typeface="Arial" pitchFamily="34" charset="-122"/>
                <a:cs typeface="Arial" pitchFamily="34" charset="-120"/>
              </a:rPr>
              <a:t>Les prompts complets se trouvent dans les notes des diapositives correspondantes et dans le PDF joint.</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ZAIKA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awesome n8n workflows to manage your emails</dc:title>
  <dc:subject>Three practical n8n email automations with actual template examples</dc:subject>
  <dc:creator>Viktor Zaika</dc:creator>
  <cp:lastModifiedBy>Viktor Zaika</cp:lastModifiedBy>
  <cp:revision>1</cp:revision>
  <dcterms:created xsi:type="dcterms:W3CDTF">2026-09-29T18:28:47Z</dcterms:created>
  <dcterms:modified xsi:type="dcterms:W3CDTF">2026-09-29T18:28:47Z</dcterms:modified>
</cp:coreProperties>
</file>