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classifier chooses a category. The Switch routes it to a label and, where appropriate, a draft. You review before sending.
Notice the separate label and draft branches. Red warning triangles indicate credentials to configure.
https://n8n.io/workflows/8426-gmail-email-classifier-with-gpt-4-auto-generated-draft-replies/
Use this prompt for sorting emails and drafting replies:
Analyze this incoming email.
Return ONLY valid JSON:
{
  "category": "urgent | sales | support | invoice | newsletter | personal | ignore",
  "priority": "high | medium | low",
  "needs_reply": true,
  "summary": "one short sentence",
  "draft_reply": "reply text or null"
}
Rules:
Use "urgent" only when there is a clear deadline, serious problem or something blocking work.
Use "invoice" for invoices, payment requests, receipts and billing-related emails.
Use "newsletter" for promotional or mass-distributed content.
Set needs_reply to false for newsletters, receipts, automated notifications and emails that do not expect a response.
If a reply is needed, write a short natural reply matching the sender's tone.
Do not invent prices, dates, promises or facts.
If information is missing, write [NEEDS INPUT] inside the draft.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schedule collects recent messages. AI identifies the few that need attention, then one digest links back to the originals.
The real template has extra routes for an empty inbox and for building direct links to messages.
https://n8n.io/workflows/13126-summarize-gmail-emails-with-gemini-and-send-an-html-action-digest/
Use this prompt for creating an actionable digest:
Create a short actionable digest from these emails.
Group them into:
1. URGENT
2. NEEDS REPLY
3. ACTION REQUIRED
4. FYI
5. NEWSLETTERS / PROMOTIONS
For each important email return:
{
  "sender": "",
  "subject": "",
  "summary": "",
  "action": "",
  "priority": "high | medium | low"
}
Rules:
Keep summaries to one sentence.
Extract concrete actions when possible.
Include deadlines only when explicitly mentioned.
Do not include routine automated notifications unless they contain an error, payment problem, security warning or other issue requiring attention.
For newsletters and promotions, only return the total count unless something looks unusually relevant.
Sort important emails by priority.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PDF goes to Drive. Extracted fields and the Drive link go to Sheets, so the original file and searchable data stay together.
Follow the original attachment into Drive, then the extraction path into a Sheets row.
https://n8n.io/workflows/3016-invoices-from-gmail-to-drive-and-google-sheets/
Use this prompt for extracting attachment details:
Analyze this email and attached document.
Return ONLY valid JSON:
{
  "document_type": "invoice | receipt | contract | report | other",
  "company": "",
  "invoice_number": "",
  "invoice_date": "",
  "due_date": "",
  "currency": "",
  "amount": null,
  "description": "",
  "suggested_filename": ""
}
Rules:
Never guess missing values.
Use null when a value cannot be found.
Dates should use YYYY-MM-DD.
Amount must contain numbers only.
suggested_filename format:
YYYY-MM-DD_Company_DocumentType_InvoiceNumber.pdf
Remove characters that are unsafe in filenames.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n8n.io/workflows/8426-gmail-email-classifier-with-gpt-4-auto-generated-draft-replies/"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n8n.io/workflows/13126-summarize-gmail-emails-with-gemini-and-send-an-html-action-digest/" TargetMode="External"/><Relationship Id="rId1" Type="http://schemas.openxmlformats.org/officeDocument/2006/relationships/image" Target="../media/image-4-1.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n8n.io/workflows/3016-invoices-from-gmail-to-drive-and-google-sheets/" TargetMode="External"/><Relationship Id="rId1" Type="http://schemas.openxmlformats.org/officeDocument/2006/relationships/image" Target="../media/image-5-1.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6F7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087" y="0"/>
            <a:ext cx="12185522" cy="6858000"/>
          </a:xfrm>
          <a:prstGeom prst="rect">
            <a:avLst/>
          </a:prstGeom>
        </p:spPr>
      </p:pic>
      <p:sp>
        <p:nvSpPr>
          <p:cNvPr id="3" name="Shape 0"/>
          <p:cNvSpPr/>
          <p:nvPr/>
        </p:nvSpPr>
        <p:spPr>
          <a:xfrm>
            <a:off x="0" y="6510528"/>
            <a:ext cx="12191695" cy="347472"/>
          </a:xfrm>
          <a:prstGeom prst="rect">
            <a:avLst/>
          </a:prstGeom>
          <a:solidFill>
            <a:srgbClr val="FFFFFF">
              <a:alpha val="95000"/>
            </a:srgbClr>
          </a:solidFill>
          <a:ln w="12700">
            <a:solidFill>
              <a:srgbClr val="FFFFFF">
                <a:alpha val="0"/>
              </a:srgbClr>
            </a:solidFill>
            <a:prstDash val="solid"/>
          </a:ln>
        </p:spPr>
      </p:sp>
      <p:sp>
        <p:nvSpPr>
          <p:cNvPr id="4" name="Text 1"/>
          <p:cNvSpPr/>
          <p:nvPr/>
        </p:nvSpPr>
        <p:spPr>
          <a:xfrm>
            <a:off x="621792" y="6565392"/>
            <a:ext cx="2743200" cy="155448"/>
          </a:xfrm>
          <a:prstGeom prst="rect">
            <a:avLst/>
          </a:prstGeom>
          <a:noFill/>
          <a:ln/>
        </p:spPr>
        <p:txBody>
          <a:bodyPr wrap="square" lIns="0" tIns="0" rIns="0" bIns="0" rtlCol="0" anchor="ctr"/>
          <a:lstStyle/>
          <a:p>
            <a:pPr indent="0" marL="0">
              <a:buNone/>
            </a:pPr>
            <a:r>
              <a:rPr lang="en-US" sz="900" dirty="0">
                <a:solidFill>
                  <a:srgbClr val="20252B"/>
                </a:solidFill>
                <a:latin typeface="Arial" pitchFamily="34" charset="0"/>
                <a:ea typeface="Arial" pitchFamily="34" charset="-122"/>
                <a:cs typeface="Arial" pitchFamily="34" charset="-120"/>
              </a:rPr>
              <a:t>Viktor Zaika</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Escoja el trabajo</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¿Qué debería pasar con el correo electrónico?</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02</a:t>
            </a:r>
            <a:endParaRPr lang="en-US" sz="900" dirty="0"/>
          </a:p>
        </p:txBody>
      </p:sp>
      <p:sp>
        <p:nvSpPr>
          <p:cNvPr id="8" name="Shape 6"/>
          <p:cNvSpPr/>
          <p:nvPr/>
        </p:nvSpPr>
        <p:spPr>
          <a:xfrm>
            <a:off x="621792" y="1856232"/>
            <a:ext cx="3502152" cy="3337560"/>
          </a:xfrm>
          <a:prstGeom prst="rect">
            <a:avLst/>
          </a:prstGeom>
          <a:solidFill>
            <a:srgbClr val="FFFFFF"/>
          </a:solidFill>
          <a:ln w="12700">
            <a:solidFill>
              <a:srgbClr val="D7DDDF"/>
            </a:solidFill>
            <a:prstDash val="solid"/>
          </a:ln>
        </p:spPr>
      </p:sp>
      <p:sp>
        <p:nvSpPr>
          <p:cNvPr id="9" name="Text 7"/>
          <p:cNvSpPr/>
          <p:nvPr/>
        </p:nvSpPr>
        <p:spPr>
          <a:xfrm>
            <a:off x="850392" y="2075688"/>
            <a:ext cx="914400" cy="292608"/>
          </a:xfrm>
          <a:prstGeom prst="rect">
            <a:avLst/>
          </a:prstGeom>
          <a:noFill/>
          <a:ln/>
        </p:spPr>
        <p:txBody>
          <a:bodyPr wrap="square" lIns="0" tIns="0" rIns="0" bIns="0" rtlCol="0" anchor="ctr"/>
          <a:lstStyle/>
          <a:p>
            <a:pPr indent="0" marL="0">
              <a:buNone/>
            </a:pPr>
            <a:r>
              <a:rPr lang="en-US" sz="1800" b="1" dirty="0">
                <a:solidFill>
                  <a:srgbClr val="D9513F"/>
                </a:solidFill>
                <a:latin typeface="Arial" pitchFamily="34" charset="0"/>
                <a:ea typeface="Arial" pitchFamily="34" charset="-122"/>
                <a:cs typeface="Arial" pitchFamily="34" charset="-120"/>
              </a:rPr>
              <a:t>01</a:t>
            </a:r>
            <a:endParaRPr lang="en-US" sz="1800" dirty="0"/>
          </a:p>
        </p:txBody>
      </p:sp>
      <p:sp>
        <p:nvSpPr>
          <p:cNvPr id="10" name="Text 8"/>
          <p:cNvSpPr/>
          <p:nvPr/>
        </p:nvSpPr>
        <p:spPr>
          <a:xfrm>
            <a:off x="850392" y="2697480"/>
            <a:ext cx="3035808" cy="822960"/>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Demasiados correos electrónicos entrantes</a:t>
            </a:r>
            <a:endParaRPr lang="en-US" sz="2000" dirty="0"/>
          </a:p>
        </p:txBody>
      </p:sp>
      <p:sp>
        <p:nvSpPr>
          <p:cNvPr id="11" name="Text 9"/>
          <p:cNvSpPr/>
          <p:nvPr/>
        </p:nvSpPr>
        <p:spPr>
          <a:xfrm>
            <a:off x="850392" y="3721608"/>
            <a:ext cx="914400" cy="411480"/>
          </a:xfrm>
          <a:prstGeom prst="rect">
            <a:avLst/>
          </a:prstGeom>
          <a:noFill/>
          <a:ln/>
        </p:spPr>
        <p:txBody>
          <a:bodyPr wrap="square" lIns="0" tIns="0" rIns="0" bIns="0" rtlCol="0" anchor="ctr"/>
          <a:lstStyle/>
          <a:p>
            <a:pPr indent="0" marL="0">
              <a:buNone/>
            </a:pPr>
            <a:r>
              <a:rPr lang="en-US" sz="2700" dirty="0">
                <a:solidFill>
                  <a:srgbClr val="D9513F"/>
                </a:solidFill>
                <a:latin typeface="Arial" pitchFamily="34" charset="0"/>
                <a:ea typeface="Arial" pitchFamily="34" charset="-122"/>
                <a:cs typeface="Arial" pitchFamily="34" charset="-120"/>
              </a:rPr>
              <a:t>→</a:t>
            </a:r>
            <a:endParaRPr lang="en-US" sz="2700" dirty="0"/>
          </a:p>
        </p:txBody>
      </p:sp>
      <p:sp>
        <p:nvSpPr>
          <p:cNvPr id="12" name="Text 10"/>
          <p:cNvSpPr/>
          <p:nvPr/>
        </p:nvSpPr>
        <p:spPr>
          <a:xfrm>
            <a:off x="850392" y="4270248"/>
            <a:ext cx="3035808" cy="594360"/>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Ordenar por categoría y preparar borradores</a:t>
            </a:r>
            <a:endParaRPr lang="en-US" sz="1600" dirty="0"/>
          </a:p>
        </p:txBody>
      </p:sp>
      <p:sp>
        <p:nvSpPr>
          <p:cNvPr id="13" name="Shape 11"/>
          <p:cNvSpPr/>
          <p:nvPr/>
        </p:nvSpPr>
        <p:spPr>
          <a:xfrm>
            <a:off x="4398264" y="1856232"/>
            <a:ext cx="3502152" cy="3337560"/>
          </a:xfrm>
          <a:prstGeom prst="rect">
            <a:avLst/>
          </a:prstGeom>
          <a:solidFill>
            <a:srgbClr val="FFFFFF"/>
          </a:solidFill>
          <a:ln w="12700">
            <a:solidFill>
              <a:srgbClr val="D7DDDF"/>
            </a:solidFill>
            <a:prstDash val="solid"/>
          </a:ln>
        </p:spPr>
      </p:sp>
      <p:sp>
        <p:nvSpPr>
          <p:cNvPr id="14" name="Text 12"/>
          <p:cNvSpPr/>
          <p:nvPr/>
        </p:nvSpPr>
        <p:spPr>
          <a:xfrm>
            <a:off x="4626864" y="2075688"/>
            <a:ext cx="914400" cy="292608"/>
          </a:xfrm>
          <a:prstGeom prst="rect">
            <a:avLst/>
          </a:prstGeom>
          <a:noFill/>
          <a:ln/>
        </p:spPr>
        <p:txBody>
          <a:bodyPr wrap="square" lIns="0" tIns="0" rIns="0" bIns="0" rtlCol="0" anchor="ctr"/>
          <a:lstStyle/>
          <a:p>
            <a:pPr indent="0" marL="0">
              <a:buNone/>
            </a:pPr>
            <a:r>
              <a:rPr lang="en-US" sz="1800" b="1" dirty="0">
                <a:solidFill>
                  <a:srgbClr val="D9513F"/>
                </a:solidFill>
                <a:latin typeface="Arial" pitchFamily="34" charset="0"/>
                <a:ea typeface="Arial" pitchFamily="34" charset="-122"/>
                <a:cs typeface="Arial" pitchFamily="34" charset="-120"/>
              </a:rPr>
              <a:t>02</a:t>
            </a:r>
            <a:endParaRPr lang="en-US" sz="1800" dirty="0"/>
          </a:p>
        </p:txBody>
      </p:sp>
      <p:sp>
        <p:nvSpPr>
          <p:cNvPr id="15" name="Text 13"/>
          <p:cNvSpPr/>
          <p:nvPr/>
        </p:nvSpPr>
        <p:spPr>
          <a:xfrm>
            <a:off x="4626864" y="2697480"/>
            <a:ext cx="3035808" cy="822960"/>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Revisando la bandeja de entrada con demasiada frecuencia</a:t>
            </a:r>
            <a:endParaRPr lang="en-US" sz="2000" dirty="0"/>
          </a:p>
        </p:txBody>
      </p:sp>
      <p:sp>
        <p:nvSpPr>
          <p:cNvPr id="16" name="Text 14"/>
          <p:cNvSpPr/>
          <p:nvPr/>
        </p:nvSpPr>
        <p:spPr>
          <a:xfrm>
            <a:off x="4626864" y="3721608"/>
            <a:ext cx="914400" cy="411480"/>
          </a:xfrm>
          <a:prstGeom prst="rect">
            <a:avLst/>
          </a:prstGeom>
          <a:noFill/>
          <a:ln/>
        </p:spPr>
        <p:txBody>
          <a:bodyPr wrap="square" lIns="0" tIns="0" rIns="0" bIns="0" rtlCol="0" anchor="ctr"/>
          <a:lstStyle/>
          <a:p>
            <a:pPr indent="0" marL="0">
              <a:buNone/>
            </a:pPr>
            <a:r>
              <a:rPr lang="en-US" sz="2700" dirty="0">
                <a:solidFill>
                  <a:srgbClr val="D9513F"/>
                </a:solidFill>
                <a:latin typeface="Arial" pitchFamily="34" charset="0"/>
                <a:ea typeface="Arial" pitchFamily="34" charset="-122"/>
                <a:cs typeface="Arial" pitchFamily="34" charset="-120"/>
              </a:rPr>
              <a:t>→</a:t>
            </a:r>
            <a:endParaRPr lang="en-US" sz="2700" dirty="0"/>
          </a:p>
        </p:txBody>
      </p:sp>
      <p:sp>
        <p:nvSpPr>
          <p:cNvPr id="17" name="Text 15"/>
          <p:cNvSpPr/>
          <p:nvPr/>
        </p:nvSpPr>
        <p:spPr>
          <a:xfrm>
            <a:off x="4626864" y="4270248"/>
            <a:ext cx="3035808" cy="594360"/>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Obtener un digest diario priorizado</a:t>
            </a:r>
            <a:endParaRPr lang="en-US" sz="1600" dirty="0"/>
          </a:p>
        </p:txBody>
      </p:sp>
      <p:sp>
        <p:nvSpPr>
          <p:cNvPr id="18" name="Shape 16"/>
          <p:cNvSpPr/>
          <p:nvPr/>
        </p:nvSpPr>
        <p:spPr>
          <a:xfrm>
            <a:off x="8174736" y="1856232"/>
            <a:ext cx="3502152" cy="3337560"/>
          </a:xfrm>
          <a:prstGeom prst="rect">
            <a:avLst/>
          </a:prstGeom>
          <a:solidFill>
            <a:srgbClr val="FFFFFF"/>
          </a:solidFill>
          <a:ln w="12700">
            <a:solidFill>
              <a:srgbClr val="D7DDDF"/>
            </a:solidFill>
            <a:prstDash val="solid"/>
          </a:ln>
        </p:spPr>
      </p:sp>
      <p:sp>
        <p:nvSpPr>
          <p:cNvPr id="19" name="Text 17"/>
          <p:cNvSpPr/>
          <p:nvPr/>
        </p:nvSpPr>
        <p:spPr>
          <a:xfrm>
            <a:off x="8403336" y="2075688"/>
            <a:ext cx="914400" cy="292608"/>
          </a:xfrm>
          <a:prstGeom prst="rect">
            <a:avLst/>
          </a:prstGeom>
          <a:noFill/>
          <a:ln/>
        </p:spPr>
        <p:txBody>
          <a:bodyPr wrap="square" lIns="0" tIns="0" rIns="0" bIns="0" rtlCol="0" anchor="ctr"/>
          <a:lstStyle/>
          <a:p>
            <a:pPr indent="0" marL="0">
              <a:buNone/>
            </a:pPr>
            <a:r>
              <a:rPr lang="en-US" sz="1800" b="1" dirty="0">
                <a:solidFill>
                  <a:srgbClr val="D9513F"/>
                </a:solidFill>
                <a:latin typeface="Arial" pitchFamily="34" charset="0"/>
                <a:ea typeface="Arial" pitchFamily="34" charset="-122"/>
                <a:cs typeface="Arial" pitchFamily="34" charset="-120"/>
              </a:rPr>
              <a:t>03</a:t>
            </a:r>
            <a:endParaRPr lang="en-US" sz="1800" dirty="0"/>
          </a:p>
        </p:txBody>
      </p:sp>
      <p:sp>
        <p:nvSpPr>
          <p:cNvPr id="20" name="Text 18"/>
          <p:cNvSpPr/>
          <p:nvPr/>
        </p:nvSpPr>
        <p:spPr>
          <a:xfrm>
            <a:off x="8403336" y="2697480"/>
            <a:ext cx="3035808" cy="822960"/>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Documentos enterrados en mensajes</a:t>
            </a:r>
            <a:endParaRPr lang="en-US" sz="2000" dirty="0"/>
          </a:p>
        </p:txBody>
      </p:sp>
      <p:sp>
        <p:nvSpPr>
          <p:cNvPr id="21" name="Text 19"/>
          <p:cNvSpPr/>
          <p:nvPr/>
        </p:nvSpPr>
        <p:spPr>
          <a:xfrm>
            <a:off x="8403336" y="3721608"/>
            <a:ext cx="914400" cy="411480"/>
          </a:xfrm>
          <a:prstGeom prst="rect">
            <a:avLst/>
          </a:prstGeom>
          <a:noFill/>
          <a:ln/>
        </p:spPr>
        <p:txBody>
          <a:bodyPr wrap="square" lIns="0" tIns="0" rIns="0" bIns="0" rtlCol="0" anchor="ctr"/>
          <a:lstStyle/>
          <a:p>
            <a:pPr indent="0" marL="0">
              <a:buNone/>
            </a:pPr>
            <a:r>
              <a:rPr lang="en-US" sz="2700" dirty="0">
                <a:solidFill>
                  <a:srgbClr val="D9513F"/>
                </a:solidFill>
                <a:latin typeface="Arial" pitchFamily="34" charset="0"/>
                <a:ea typeface="Arial" pitchFamily="34" charset="-122"/>
                <a:cs typeface="Arial" pitchFamily="34" charset="-120"/>
              </a:rPr>
              <a:t>→</a:t>
            </a:r>
            <a:endParaRPr lang="en-US" sz="2700" dirty="0"/>
          </a:p>
        </p:txBody>
      </p:sp>
      <p:sp>
        <p:nvSpPr>
          <p:cNvPr id="22" name="Text 20"/>
          <p:cNvSpPr/>
          <p:nvPr/>
        </p:nvSpPr>
        <p:spPr>
          <a:xfrm>
            <a:off x="8403336" y="4270248"/>
            <a:ext cx="3035808" cy="594360"/>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Almacenar PDFs e indexar sus campos</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01 / TEMPLADO N8N REAL</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Ordenar correos electrónicos y respuestas de borrador</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03</a:t>
            </a:r>
            <a:endParaRPr lang="en-US" sz="900" dirty="0"/>
          </a:p>
        </p:txBody>
      </p:sp>
      <p:sp>
        <p:nvSpPr>
          <p:cNvPr id="8" name="Text 6"/>
          <p:cNvSpPr/>
          <p:nvPr/>
        </p:nvSpPr>
        <p:spPr>
          <a:xfrm>
            <a:off x="621792" y="1545336"/>
            <a:ext cx="10881360" cy="274320"/>
          </a:xfrm>
          <a:prstGeom prst="rect">
            <a:avLst/>
          </a:prstGeom>
          <a:noFill/>
          <a:ln/>
        </p:spPr>
        <p:txBody>
          <a:bodyPr wrap="square" lIns="0" tIns="0" rIns="0" bIns="0" rtlCol="0" anchor="ctr"/>
          <a:lstStyle/>
          <a:p>
            <a:pPr indent="0" marL="0">
              <a:buNone/>
            </a:pPr>
            <a:r>
              <a:rPr lang="en-US" sz="1600" b="1" dirty="0">
                <a:solidFill>
                  <a:srgbClr val="D9513F"/>
                </a:solidFill>
                <a:latin typeface="Arial" pitchFamily="34" charset="0"/>
                <a:ea typeface="Arial" pitchFamily="34" charset="-122"/>
                <a:cs typeface="Arial" pitchFamily="34" charset="-120"/>
              </a:rPr>
              <a:t>Gmail → clasificar → etiqueta → borrador</a:t>
            </a:r>
            <a:endParaRPr lang="en-US" sz="1600" dirty="0"/>
          </a:p>
        </p:txBody>
      </p:sp>
      <p:pic>
        <p:nvPicPr>
          <p:cNvPr id="9" name="Image 0" descr="preencoded.png">    </p:cNvPr>
          <p:cNvPicPr>
            <a:picLocks noChangeAspect="1"/>
          </p:cNvPicPr>
          <p:nvPr/>
        </p:nvPicPr>
        <p:blipFill>
          <a:blip r:embed="rId1"/>
          <a:stretch>
            <a:fillRect/>
          </a:stretch>
        </p:blipFill>
        <p:spPr>
          <a:xfrm>
            <a:off x="2353641" y="1938528"/>
            <a:ext cx="7481670" cy="3877056"/>
          </a:xfrm>
          <a:prstGeom prst="rect">
            <a:avLst/>
          </a:prstGeom>
        </p:spPr>
      </p:pic>
      <p:sp>
        <p:nvSpPr>
          <p:cNvPr id="10" name="Text 7">
            <a:hlinkClick r:id="rId2" tooltip=""/>
          </p:cNvPr>
          <p:cNvSpPr/>
          <p:nvPr/>
        </p:nvSpPr>
        <p:spPr>
          <a:xfrm>
            <a:off x="621792" y="6071616"/>
            <a:ext cx="10789920" cy="219456"/>
          </a:xfrm>
          <a:prstGeom prst="rect">
            <a:avLst/>
          </a:prstGeom>
          <a:noFill/>
          <a:ln/>
        </p:spPr>
        <p:txBody>
          <a:bodyPr wrap="square" lIns="0" tIns="0" rIns="0" bIns="0" rtlCol="0" anchor="ctr"/>
          <a:lstStyle/>
          <a:p>
            <a:pPr indent="0" marL="0">
              <a:buNone/>
            </a:pPr>
            <a:r>
              <a:rPr lang="en-US" sz="1100" u="sng" dirty="0">
                <a:solidFill>
                  <a:srgbClr val="D9513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Plantilla de resolución completa n8n por Supira Inc.</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02 / TEMPLADO N8N REAL</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Obtener un útil resumen de correo electrónico</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04</a:t>
            </a:r>
            <a:endParaRPr lang="en-US" sz="900" dirty="0"/>
          </a:p>
        </p:txBody>
      </p:sp>
      <p:sp>
        <p:nvSpPr>
          <p:cNvPr id="8" name="Text 6"/>
          <p:cNvSpPr/>
          <p:nvPr/>
        </p:nvSpPr>
        <p:spPr>
          <a:xfrm>
            <a:off x="621792" y="1545336"/>
            <a:ext cx="10881360" cy="274320"/>
          </a:xfrm>
          <a:prstGeom prst="rect">
            <a:avLst/>
          </a:prstGeom>
          <a:noFill/>
          <a:ln/>
        </p:spPr>
        <p:txBody>
          <a:bodyPr wrap="square" lIns="0" tIns="0" rIns="0" bIns="0" rtlCol="0" anchor="ctr"/>
          <a:lstStyle/>
          <a:p>
            <a:pPr indent="0" marL="0">
              <a:buNone/>
            </a:pPr>
            <a:r>
              <a:rPr lang="en-US" sz="1600" b="1" dirty="0">
                <a:solidFill>
                  <a:srgbClr val="D9513F"/>
                </a:solidFill>
                <a:latin typeface="Arial" pitchFamily="34" charset="0"/>
                <a:ea typeface="Arial" pitchFamily="34" charset="-122"/>
                <a:cs typeface="Arial" pitchFamily="34" charset="-120"/>
              </a:rPr>
              <a:t>Programar → correo electrónico reciente → AI → digest</a:t>
            </a:r>
            <a:endParaRPr lang="en-US" sz="1600" dirty="0"/>
          </a:p>
        </p:txBody>
      </p:sp>
      <p:pic>
        <p:nvPicPr>
          <p:cNvPr id="9" name="Image 0" descr="preencoded.png">    </p:cNvPr>
          <p:cNvPicPr>
            <a:picLocks noChangeAspect="1"/>
          </p:cNvPicPr>
          <p:nvPr/>
        </p:nvPicPr>
        <p:blipFill>
          <a:blip r:embed="rId1"/>
          <a:stretch>
            <a:fillRect/>
          </a:stretch>
        </p:blipFill>
        <p:spPr>
          <a:xfrm>
            <a:off x="621792" y="2820817"/>
            <a:ext cx="10945368" cy="2112479"/>
          </a:xfrm>
          <a:prstGeom prst="rect">
            <a:avLst/>
          </a:prstGeom>
        </p:spPr>
      </p:pic>
      <p:sp>
        <p:nvSpPr>
          <p:cNvPr id="10" name="Text 7">
            <a:hlinkClick r:id="rId2" tooltip=""/>
          </p:cNvPr>
          <p:cNvSpPr/>
          <p:nvPr/>
        </p:nvSpPr>
        <p:spPr>
          <a:xfrm>
            <a:off x="621792" y="6071616"/>
            <a:ext cx="10789920" cy="219456"/>
          </a:xfrm>
          <a:prstGeom prst="rect">
            <a:avLst/>
          </a:prstGeom>
          <a:noFill/>
          <a:ln/>
        </p:spPr>
        <p:txBody>
          <a:bodyPr wrap="square" lIns="0" tIns="0" rIns="0" bIns="0" rtlCol="0" anchor="ctr"/>
          <a:lstStyle/>
          <a:p>
            <a:pPr indent="0" marL="0">
              <a:buNone/>
            </a:pPr>
            <a:r>
              <a:rPr lang="en-US" sz="1100" u="sng" dirty="0">
                <a:solidFill>
                  <a:srgbClr val="D9513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Plantilla de resolución completa n8n por Mohammed Aljer</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03 / TEMPLADO N8N REAL</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Facturas de proceso y anexos</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05</a:t>
            </a:r>
            <a:endParaRPr lang="en-US" sz="900" dirty="0"/>
          </a:p>
        </p:txBody>
      </p:sp>
      <p:sp>
        <p:nvSpPr>
          <p:cNvPr id="8" name="Text 6"/>
          <p:cNvSpPr/>
          <p:nvPr/>
        </p:nvSpPr>
        <p:spPr>
          <a:xfrm>
            <a:off x="621792" y="1545336"/>
            <a:ext cx="10881360" cy="274320"/>
          </a:xfrm>
          <a:prstGeom prst="rect">
            <a:avLst/>
          </a:prstGeom>
          <a:noFill/>
          <a:ln/>
        </p:spPr>
        <p:txBody>
          <a:bodyPr wrap="square" lIns="0" tIns="0" rIns="0" bIns="0" rtlCol="0" anchor="ctr"/>
          <a:lstStyle/>
          <a:p>
            <a:pPr indent="0" marL="0">
              <a:buNone/>
            </a:pPr>
            <a:r>
              <a:rPr lang="en-US" sz="1600" b="1" dirty="0">
                <a:solidFill>
                  <a:srgbClr val="D9513F"/>
                </a:solidFill>
                <a:latin typeface="Arial" pitchFamily="34" charset="0"/>
                <a:ea typeface="Arial" pitchFamily="34" charset="-122"/>
                <a:cs typeface="Arial" pitchFamily="34" charset="-120"/>
              </a:rPr>
              <a:t>Gmail → PDF → extracción → Drive + Hojas</a:t>
            </a:r>
            <a:endParaRPr lang="en-US" sz="1600" dirty="0"/>
          </a:p>
        </p:txBody>
      </p:sp>
      <p:pic>
        <p:nvPicPr>
          <p:cNvPr id="9" name="Image 0" descr="preencoded.png">    </p:cNvPr>
          <p:cNvPicPr>
            <a:picLocks noChangeAspect="1"/>
          </p:cNvPicPr>
          <p:nvPr/>
        </p:nvPicPr>
        <p:blipFill>
          <a:blip r:embed="rId1"/>
          <a:stretch>
            <a:fillRect/>
          </a:stretch>
        </p:blipFill>
        <p:spPr>
          <a:xfrm>
            <a:off x="621792" y="2871098"/>
            <a:ext cx="10945368" cy="2011915"/>
          </a:xfrm>
          <a:prstGeom prst="rect">
            <a:avLst/>
          </a:prstGeom>
        </p:spPr>
      </p:pic>
      <p:sp>
        <p:nvSpPr>
          <p:cNvPr id="10" name="Text 7">
            <a:hlinkClick r:id="rId2" tooltip=""/>
          </p:cNvPr>
          <p:cNvSpPr/>
          <p:nvPr/>
        </p:nvSpPr>
        <p:spPr>
          <a:xfrm>
            <a:off x="621792" y="6071616"/>
            <a:ext cx="10789920" cy="219456"/>
          </a:xfrm>
          <a:prstGeom prst="rect">
            <a:avLst/>
          </a:prstGeom>
          <a:noFill/>
          <a:ln/>
        </p:spPr>
        <p:txBody>
          <a:bodyPr wrap="square" lIns="0" tIns="0" rIns="0" bIns="0" rtlCol="0" anchor="ctr"/>
          <a:lstStyle/>
          <a:p>
            <a:pPr indent="0" marL="0">
              <a:buNone/>
            </a:pPr>
            <a:r>
              <a:rPr lang="en-US" sz="1100" u="sng" dirty="0">
                <a:solidFill>
                  <a:srgbClr val="D9513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Plantilla de resolución completa n8n por Juan Carlos Cavero Gracia</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ANTES DE ACTIVAR</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Prueba primero con un lote pequeño.</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06</a:t>
            </a:r>
            <a:endParaRPr lang="en-US" sz="900" dirty="0"/>
          </a:p>
        </p:txBody>
      </p:sp>
      <p:sp>
        <p:nvSpPr>
          <p:cNvPr id="8" name="Shape 6"/>
          <p:cNvSpPr/>
          <p:nvPr/>
        </p:nvSpPr>
        <p:spPr>
          <a:xfrm>
            <a:off x="621792" y="1764792"/>
            <a:ext cx="10945368" cy="1179576"/>
          </a:xfrm>
          <a:prstGeom prst="rect">
            <a:avLst/>
          </a:prstGeom>
          <a:solidFill>
            <a:srgbClr val="FFFFFF"/>
          </a:solidFill>
          <a:ln w="12700">
            <a:solidFill>
              <a:srgbClr val="D7DDDF"/>
            </a:solidFill>
            <a:prstDash val="solid"/>
          </a:ln>
        </p:spPr>
      </p:sp>
      <p:sp>
        <p:nvSpPr>
          <p:cNvPr id="9" name="Text 7"/>
          <p:cNvSpPr/>
          <p:nvPr/>
        </p:nvSpPr>
        <p:spPr>
          <a:xfrm>
            <a:off x="932688" y="1975104"/>
            <a:ext cx="594360" cy="338328"/>
          </a:xfrm>
          <a:prstGeom prst="rect">
            <a:avLst/>
          </a:prstGeom>
          <a:noFill/>
          <a:ln/>
        </p:spPr>
        <p:txBody>
          <a:bodyPr wrap="square" lIns="0" tIns="0" rIns="0" bIns="0" rtlCol="0" anchor="ctr"/>
          <a:lstStyle/>
          <a:p>
            <a:pPr indent="0" marL="0">
              <a:buNone/>
            </a:pPr>
            <a:r>
              <a:rPr lang="en-US" sz="2000" b="1" dirty="0">
                <a:solidFill>
                  <a:srgbClr val="D9513F"/>
                </a:solidFill>
                <a:latin typeface="Arial" pitchFamily="34" charset="0"/>
                <a:ea typeface="Arial" pitchFamily="34" charset="-122"/>
                <a:cs typeface="Arial" pitchFamily="34" charset="-120"/>
              </a:rPr>
              <a:t>01</a:t>
            </a:r>
            <a:endParaRPr lang="en-US" sz="2000" dirty="0"/>
          </a:p>
        </p:txBody>
      </p:sp>
      <p:sp>
        <p:nvSpPr>
          <p:cNvPr id="10" name="Text 8"/>
          <p:cNvSpPr/>
          <p:nvPr/>
        </p:nvSpPr>
        <p:spPr>
          <a:xfrm>
            <a:off x="1828800" y="1911096"/>
            <a:ext cx="2743200" cy="393192"/>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Credenciales</a:t>
            </a:r>
            <a:endParaRPr lang="en-US" sz="2000" dirty="0"/>
          </a:p>
        </p:txBody>
      </p:sp>
      <p:sp>
        <p:nvSpPr>
          <p:cNvPr id="11" name="Text 9"/>
          <p:cNvSpPr/>
          <p:nvPr/>
        </p:nvSpPr>
        <p:spPr>
          <a:xfrm>
            <a:off x="4617720" y="1947672"/>
            <a:ext cx="6492240" cy="658368"/>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Conecte Gmail, IA y cualquier cuenta de Drive o Sheets.</a:t>
            </a:r>
            <a:endParaRPr lang="en-US" sz="1600" dirty="0"/>
          </a:p>
        </p:txBody>
      </p:sp>
      <p:sp>
        <p:nvSpPr>
          <p:cNvPr id="12" name="Shape 10"/>
          <p:cNvSpPr/>
          <p:nvPr/>
        </p:nvSpPr>
        <p:spPr>
          <a:xfrm>
            <a:off x="621792" y="3172968"/>
            <a:ext cx="10945368" cy="1179576"/>
          </a:xfrm>
          <a:prstGeom prst="rect">
            <a:avLst/>
          </a:prstGeom>
          <a:solidFill>
            <a:srgbClr val="FFFFFF"/>
          </a:solidFill>
          <a:ln w="12700">
            <a:solidFill>
              <a:srgbClr val="D7DDDF"/>
            </a:solidFill>
            <a:prstDash val="solid"/>
          </a:ln>
        </p:spPr>
      </p:sp>
      <p:sp>
        <p:nvSpPr>
          <p:cNvPr id="13" name="Text 11"/>
          <p:cNvSpPr/>
          <p:nvPr/>
        </p:nvSpPr>
        <p:spPr>
          <a:xfrm>
            <a:off x="932688" y="3383280"/>
            <a:ext cx="594360" cy="338328"/>
          </a:xfrm>
          <a:prstGeom prst="rect">
            <a:avLst/>
          </a:prstGeom>
          <a:noFill/>
          <a:ln/>
        </p:spPr>
        <p:txBody>
          <a:bodyPr wrap="square" lIns="0" tIns="0" rIns="0" bIns="0" rtlCol="0" anchor="ctr"/>
          <a:lstStyle/>
          <a:p>
            <a:pPr indent="0" marL="0">
              <a:buNone/>
            </a:pPr>
            <a:r>
              <a:rPr lang="en-US" sz="2000" b="1" dirty="0">
                <a:solidFill>
                  <a:srgbClr val="D9513F"/>
                </a:solidFill>
                <a:latin typeface="Arial" pitchFamily="34" charset="0"/>
                <a:ea typeface="Arial" pitchFamily="34" charset="-122"/>
                <a:cs typeface="Arial" pitchFamily="34" charset="-120"/>
              </a:rPr>
              <a:t>02</a:t>
            </a:r>
            <a:endParaRPr lang="en-US" sz="2000" dirty="0"/>
          </a:p>
        </p:txBody>
      </p:sp>
      <p:sp>
        <p:nvSpPr>
          <p:cNvPr id="14" name="Text 12"/>
          <p:cNvSpPr/>
          <p:nvPr/>
        </p:nvSpPr>
        <p:spPr>
          <a:xfrm>
            <a:off x="1828800" y="3319272"/>
            <a:ext cx="2743200" cy="393192"/>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Forma de los datos</a:t>
            </a:r>
            <a:endParaRPr lang="en-US" sz="2000" dirty="0"/>
          </a:p>
        </p:txBody>
      </p:sp>
      <p:sp>
        <p:nvSpPr>
          <p:cNvPr id="15" name="Text 13"/>
          <p:cNvSpPr/>
          <p:nvPr/>
        </p:nvSpPr>
        <p:spPr>
          <a:xfrm>
            <a:off x="4617720" y="3355848"/>
            <a:ext cx="6492240" cy="658368"/>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Revisa los campos JSON y cambia de ruta.</a:t>
            </a:r>
            <a:endParaRPr lang="en-US" sz="1600" dirty="0"/>
          </a:p>
        </p:txBody>
      </p:sp>
      <p:sp>
        <p:nvSpPr>
          <p:cNvPr id="16" name="Shape 14"/>
          <p:cNvSpPr/>
          <p:nvPr/>
        </p:nvSpPr>
        <p:spPr>
          <a:xfrm>
            <a:off x="621792" y="4581144"/>
            <a:ext cx="10945368" cy="1179576"/>
          </a:xfrm>
          <a:prstGeom prst="rect">
            <a:avLst/>
          </a:prstGeom>
          <a:solidFill>
            <a:srgbClr val="FFFFFF"/>
          </a:solidFill>
          <a:ln w="12700">
            <a:solidFill>
              <a:srgbClr val="D7DDDF"/>
            </a:solidFill>
            <a:prstDash val="solid"/>
          </a:ln>
        </p:spPr>
      </p:sp>
      <p:sp>
        <p:nvSpPr>
          <p:cNvPr id="17" name="Text 15"/>
          <p:cNvSpPr/>
          <p:nvPr/>
        </p:nvSpPr>
        <p:spPr>
          <a:xfrm>
            <a:off x="932688" y="4791456"/>
            <a:ext cx="594360" cy="338328"/>
          </a:xfrm>
          <a:prstGeom prst="rect">
            <a:avLst/>
          </a:prstGeom>
          <a:noFill/>
          <a:ln/>
        </p:spPr>
        <p:txBody>
          <a:bodyPr wrap="square" lIns="0" tIns="0" rIns="0" bIns="0" rtlCol="0" anchor="ctr"/>
          <a:lstStyle/>
          <a:p>
            <a:pPr indent="0" marL="0">
              <a:buNone/>
            </a:pPr>
            <a:r>
              <a:rPr lang="en-US" sz="2000" b="1" dirty="0">
                <a:solidFill>
                  <a:srgbClr val="D9513F"/>
                </a:solidFill>
                <a:latin typeface="Arial" pitchFamily="34" charset="0"/>
                <a:ea typeface="Arial" pitchFamily="34" charset="-122"/>
                <a:cs typeface="Arial" pitchFamily="34" charset="-120"/>
              </a:rPr>
              <a:t>03</a:t>
            </a:r>
            <a:endParaRPr lang="en-US" sz="2000" dirty="0"/>
          </a:p>
        </p:txBody>
      </p:sp>
      <p:sp>
        <p:nvSpPr>
          <p:cNvPr id="18" name="Text 16"/>
          <p:cNvSpPr/>
          <p:nvPr/>
        </p:nvSpPr>
        <p:spPr>
          <a:xfrm>
            <a:off x="1828800" y="4727448"/>
            <a:ext cx="2743200" cy="393192"/>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Examen humano</a:t>
            </a:r>
            <a:endParaRPr lang="en-US" sz="2000" dirty="0"/>
          </a:p>
        </p:txBody>
      </p:sp>
      <p:sp>
        <p:nvSpPr>
          <p:cNvPr id="19" name="Text 17"/>
          <p:cNvSpPr/>
          <p:nvPr/>
        </p:nvSpPr>
        <p:spPr>
          <a:xfrm>
            <a:off x="4617720" y="4764024"/>
            <a:ext cx="6492240" cy="658368"/>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Lea los borradores y verifique las cantidades de la factura antes de actuar.</a:t>
            </a:r>
            <a:endParaRPr lang="en-US" sz="1600" dirty="0"/>
          </a:p>
        </p:txBody>
      </p:sp>
      <p:sp>
        <p:nvSpPr>
          <p:cNvPr id="20" name="Text 18"/>
          <p:cNvSpPr/>
          <p:nvPr/>
        </p:nvSpPr>
        <p:spPr>
          <a:xfrm>
            <a:off x="621792" y="6062472"/>
            <a:ext cx="10927080" cy="219456"/>
          </a:xfrm>
          <a:prstGeom prst="rect">
            <a:avLst/>
          </a:prstGeom>
          <a:noFill/>
          <a:ln/>
        </p:spPr>
        <p:txBody>
          <a:bodyPr wrap="square" lIns="0" tIns="0" rIns="0" bIns="0" rtlCol="0" anchor="ctr"/>
          <a:lstStyle/>
          <a:p>
            <a:pPr indent="0" marL="0">
              <a:buNone/>
            </a:pPr>
            <a:r>
              <a:rPr lang="en-US" sz="1100" dirty="0">
                <a:solidFill>
                  <a:srgbClr val="647079"/>
                </a:solidFill>
                <a:latin typeface="Arial" pitchFamily="34" charset="0"/>
                <a:ea typeface="Arial" pitchFamily="34" charset="-122"/>
                <a:cs typeface="Arial" pitchFamily="34" charset="-120"/>
              </a:rPr>
              <a:t>Las indicaciones completas están en las notas de diapositiva pertinentes y en el PDF acompañante.</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ZAIKA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awesome n8n workflows to manage your emails</dc:title>
  <dc:subject>Three practical n8n email automations with actual template examples</dc:subject>
  <dc:creator>Viktor Zaika</dc:creator>
  <cp:lastModifiedBy>Viktor Zaika</cp:lastModifiedBy>
  <cp:revision>1</cp:revision>
  <dcterms:created xsi:type="dcterms:W3CDTF">2026-09-29T18:28:47Z</dcterms:created>
  <dcterms:modified xsi:type="dcterms:W3CDTF">2026-09-29T18:28:47Z</dcterms:modified>
</cp:coreProperties>
</file>