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lovable.dev/integrations/supabase" TargetMode="External"/><Relationship Id="rId1" Type="http://schemas.openxmlformats.org/officeDocument/2006/relationships/image" Target="../media/image-3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hyperlink" Target="https://posthog.com/docs/product-analytics/funnel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lovable.dev/integrations/supabase" TargetMode="External"/><Relationship Id="rId1" Type="http://schemas.openxmlformats.org/officeDocument/2006/relationships/image" Target="../media/image-5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hyperlink" Target="https://supabase.com/docs/guides/database/postgres/row-level-security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n8n.io/advanced-ai/human-in-the-loop-tools" TargetMode="External"/><Relationship Id="rId1" Type="http://schemas.openxmlformats.org/officeDocument/2006/relationships/image" Target="../media/image-7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n8n.io/integrations/builtin/cluster-nodes/sub-nodes/n8n-nodes-langchain.outputparserstructured" TargetMode="External"/><Relationship Id="rId1" Type="http://schemas.openxmlformats.org/officeDocument/2006/relationships/image" Target="../media/image-9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hyperlink" Target="https://supabase.com/docs/guides/database/overview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hyperlink" Target="https://docs.lovable.dev/integrations/supabase" TargetMode="External"/><Relationship Id="rId2" Type="http://schemas.openxmlformats.org/officeDocument/2006/relationships/hyperlink" Target="https://docs.lovable.dev/integrations/supabase" TargetMode="External"/><Relationship Id="rId3" Type="http://schemas.openxmlformats.org/officeDocument/2006/relationships/hyperlink" Target="https://supabase.com/docs/guides/database/postgres/row-level-security" TargetMode="External"/><Relationship Id="rId4" Type="http://schemas.openxmlformats.org/officeDocument/2006/relationships/hyperlink" Target="https://supabase.com/docs/guides/database/postgres/row-level-security" TargetMode="External"/><Relationship Id="rId5" Type="http://schemas.openxmlformats.org/officeDocument/2006/relationships/hyperlink" Target="https://supabase.com/docs/guides/functions" TargetMode="External"/><Relationship Id="rId6" Type="http://schemas.openxmlformats.org/officeDocument/2006/relationships/hyperlink" Target="https://supabase.com/docs/guides/functions" TargetMode="External"/><Relationship Id="rId7" Type="http://schemas.openxmlformats.org/officeDocument/2006/relationships/hyperlink" Target="https://posthog.com/docs/product-analytics/funnels" TargetMode="External"/><Relationship Id="rId8" Type="http://schemas.openxmlformats.org/officeDocument/2006/relationships/hyperlink" Target="https://posthog.com/docs/product-analytics/funnels" TargetMode="External"/><Relationship Id="rId9" Type="http://schemas.openxmlformats.org/officeDocument/2006/relationships/hyperlink" Target="https://resend.com/features/email-api" TargetMode="External"/><Relationship Id="rId10" Type="http://schemas.openxmlformats.org/officeDocument/2006/relationships/hyperlink" Target="https://resend.com/features/email-api" TargetMode="External"/><Relationship Id="rId11" Type="http://schemas.openxmlformats.org/officeDocument/2006/relationships/hyperlink" Target="https://docs.replit.com/features/agent/overview" TargetMode="External"/><Relationship Id="rId12" Type="http://schemas.openxmlformats.org/officeDocument/2006/relationships/hyperlink" Target="https://docs.replit.com/features/agent/overview" TargetMode="External"/><Relationship Id="rId13" Type="http://schemas.openxmlformats.org/officeDocument/2006/relationships/hyperlink" Target="https://docs.n8n.io/integrations/builtin/cluster-nodes/sub-nodes/n8n-nodes-langchain.outputparserstructured" TargetMode="External"/><Relationship Id="rId14" Type="http://schemas.openxmlformats.org/officeDocument/2006/relationships/hyperlink" Target="https://docs.n8n.io/integrations/builtin/cluster-nodes/sub-nodes/n8n-nodes-langchain.outputparserstructured" TargetMode="External"/><Relationship Id="rId15" Type="http://schemas.openxmlformats.org/officeDocument/2006/relationships/hyperlink" Target="https://docs.n8n.io/advanced-ai/human-in-the-loop-tools" TargetMode="External"/><Relationship Id="rId16" Type="http://schemas.openxmlformats.org/officeDocument/2006/relationships/hyperlink" Target="https://docs.n8n.io/advanced-ai/human-in-the-loop-tools" TargetMode="External"/><Relationship Id="rId17" Type="http://schemas.openxmlformats.org/officeDocument/2006/relationships/hyperlink" Target="https://www.make.com/en/integrations" TargetMode="External"/><Relationship Id="rId18" Type="http://schemas.openxmlformats.org/officeDocument/2006/relationships/hyperlink" Target="https://www.make.com/en/integrations" TargetMode="External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C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02552" y="0"/>
            <a:ext cx="54864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502920"/>
            <a:ext cx="5212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 / FIELD NOTES</a:t>
            </a:r>
            <a:endParaRPr lang="en-US" sz="1100" dirty="0"/>
          </a:p>
        </p:txBody>
      </p:sp>
      <p:sp>
        <p:nvSpPr>
          <p:cNvPr id="4" name="Text 1"/>
          <p:cNvSpPr/>
          <p:nvPr/>
        </p:nvSpPr>
        <p:spPr>
          <a:xfrm>
            <a:off x="658368" y="1325880"/>
            <a:ext cx="55778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Tips&amp;Tools #1</a:t>
            </a:r>
            <a:endParaRPr lang="en-US" sz="3800" dirty="0"/>
          </a:p>
        </p:txBody>
      </p:sp>
      <p:sp>
        <p:nvSpPr>
          <p:cNvPr id="5" name="Text 2"/>
          <p:cNvSpPr/>
          <p:nvPr/>
        </p:nvSpPr>
        <p:spPr>
          <a:xfrm>
            <a:off x="658368" y="2880360"/>
            <a:ext cx="5394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Test an idea. Build an MVP. Automate the work that keeps stealing your day.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658368" y="651052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Zaika. AI Tips&amp;Tools #1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C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80" kern="0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START HERE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31520"/>
            <a:ext cx="108813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Three jobs. Three sensible starting points.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94360" y="1408176"/>
            <a:ext cx="11000232" cy="0"/>
          </a:xfrm>
          <a:prstGeom prst="line">
            <a:avLst/>
          </a:prstGeom>
          <a:noFill/>
          <a:ln w="12700">
            <a:solidFill>
              <a:srgbClr val="D8E4D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519672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10" kern="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Zaika. AI Tips&amp;Tools #1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000232" y="6501384"/>
            <a:ext cx="594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621792" y="1783080"/>
            <a:ext cx="3447288" cy="3401568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D9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32104" y="2002536"/>
            <a:ext cx="302666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 / Test demand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832104" y="2459736"/>
            <a:ext cx="3026664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 a landing page and the smallest useful interaction. Deliver the expensive part manually before automating it.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832104" y="4855464"/>
            <a:ext cx="302666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LOVABLE · SUPABASE · POSTHOG · RESEND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4370832" y="1783080"/>
            <a:ext cx="3447288" cy="3401568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D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81144" y="2002536"/>
            <a:ext cx="302666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/ Build an MVP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4581144" y="2459736"/>
            <a:ext cx="3026664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a normal web stack when the interface is the hard part. Use a backend app when jobs, APIs, or processing are the product.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4581144" y="4855464"/>
            <a:ext cx="302666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LOVABLE + SUPABASE / REPLIT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8119872" y="1783080"/>
            <a:ext cx="3447288" cy="3401568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D9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330184" y="2002536"/>
            <a:ext cx="302666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/ Automate work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8330184" y="2459736"/>
            <a:ext cx="3026664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Connect tools you already use. Let AI interpret fuzzy inputs, keep exact rules in code, and add memory and approvals.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8330184" y="4855464"/>
            <a:ext cx="302666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N8N OR MAKE · LLM · DATABASE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621792" y="5623560"/>
            <a:ext cx="10881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goal is to learn sooner, build only what is needed, and spend less time on repeat work.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C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80" kern="0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 / VALIDATE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31520"/>
            <a:ext cx="108813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Test the result before building the machinery.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94360" y="1408176"/>
            <a:ext cx="11000232" cy="0"/>
          </a:xfrm>
          <a:prstGeom prst="line">
            <a:avLst/>
          </a:prstGeom>
          <a:noFill/>
          <a:ln w="12700">
            <a:solidFill>
              <a:srgbClr val="D8E4D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519672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10" kern="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Zaika. AI Tips&amp;Tools #1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000232" y="6501384"/>
            <a:ext cx="594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000" dirty="0"/>
          </a:p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1792" y="1645920"/>
            <a:ext cx="10945368" cy="4379976"/>
          </a:xfrm>
          <a:prstGeom prst="rect">
            <a:avLst/>
          </a:prstGeom>
        </p:spPr>
      </p:pic>
      <p:sp>
        <p:nvSpPr>
          <p:cNvPr id="8" name="Text 5">
            <a:hlinkClick r:id="rId2" tooltip=""/>
          </p:cNvPr>
          <p:cNvSpPr/>
          <p:nvPr/>
        </p:nvSpPr>
        <p:spPr>
          <a:xfrm>
            <a:off x="612648" y="6245352"/>
            <a:ext cx="10332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u="sng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Source: Lovable, PostHog, Resend docs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C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80" kern="0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 / VALIDATE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31520"/>
            <a:ext cx="108813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Measure the steps, not only the visits.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94360" y="1408176"/>
            <a:ext cx="11000232" cy="0"/>
          </a:xfrm>
          <a:prstGeom prst="line">
            <a:avLst/>
          </a:prstGeom>
          <a:noFill/>
          <a:ln w="12700">
            <a:solidFill>
              <a:srgbClr val="D8E4D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519672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10" kern="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Zaika. AI Tips&amp;Tools #1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000232" y="6501384"/>
            <a:ext cx="594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621792" y="1792224"/>
            <a:ext cx="5193792" cy="361188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D9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32104" y="2011680"/>
            <a:ext cx="477316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Manual first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832104" y="2468880"/>
            <a:ext cx="4773168" cy="2633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 someone upload the PDF. Make the first reports yourself. Email them back. Automate the middle only after people want the result.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089904" y="1792224"/>
            <a:ext cx="5477256" cy="3611880"/>
          </a:xfrm>
          <a:prstGeom prst="rect">
            <a:avLst/>
          </a:prstGeom>
          <a:solidFill>
            <a:srgbClr val="EDF5EE"/>
          </a:solidFill>
          <a:ln w="12700">
            <a:solidFill>
              <a:srgbClr val="C4D8C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345936" y="2048256"/>
            <a:ext cx="4892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 illustrative funnel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6345936" y="2633472"/>
            <a:ext cx="4846320" cy="21762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21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1,400 visits</a:t>
            </a:r>
            <a:endParaRPr lang="en-US" sz="21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21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382 clicks on Try it</a:t>
            </a:r>
            <a:endParaRPr lang="en-US" sz="21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21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117 forms started</a:t>
            </a:r>
            <a:endParaRPr lang="en-US" sz="21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21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83 forms finished</a:t>
            </a:r>
            <a:endParaRPr lang="en-US" sz="21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21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email replies</a:t>
            </a:r>
            <a:endParaRPr lang="en-US" sz="2100" dirty="0"/>
          </a:p>
        </p:txBody>
      </p:sp>
      <p:sp>
        <p:nvSpPr>
          <p:cNvPr id="13" name="Text 11">
            <a:hlinkClick r:id="rId1" tooltip=""/>
          </p:cNvPr>
          <p:cNvSpPr/>
          <p:nvPr/>
        </p:nvSpPr>
        <p:spPr>
          <a:xfrm>
            <a:off x="612648" y="6245352"/>
            <a:ext cx="10332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u="sng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Source: PostHog funnels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C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80" kern="0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/ BUILD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31520"/>
            <a:ext cx="108813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Choose by the hard part of the product.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94360" y="1408176"/>
            <a:ext cx="11000232" cy="0"/>
          </a:xfrm>
          <a:prstGeom prst="line">
            <a:avLst/>
          </a:prstGeom>
          <a:noFill/>
          <a:ln w="12700">
            <a:solidFill>
              <a:srgbClr val="D8E4D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519672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10" kern="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Zaika. AI Tips&amp;Tools #1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000232" y="6501384"/>
            <a:ext cx="594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000" dirty="0"/>
          </a:p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1792" y="1536192"/>
            <a:ext cx="10945368" cy="4626864"/>
          </a:xfrm>
          <a:prstGeom prst="rect">
            <a:avLst/>
          </a:prstGeom>
        </p:spPr>
      </p:pic>
      <p:sp>
        <p:nvSpPr>
          <p:cNvPr id="8" name="Text 5">
            <a:hlinkClick r:id="rId2" tooltip=""/>
          </p:cNvPr>
          <p:cNvSpPr/>
          <p:nvPr/>
        </p:nvSpPr>
        <p:spPr>
          <a:xfrm>
            <a:off x="612648" y="6245352"/>
            <a:ext cx="10332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u="sng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Source: Lovable + Supabase and Replit Agent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C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80" kern="0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/ BUILD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31520"/>
            <a:ext cx="108813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Authentication is not authorization.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94360" y="1408176"/>
            <a:ext cx="11000232" cy="0"/>
          </a:xfrm>
          <a:prstGeom prst="line">
            <a:avLst/>
          </a:prstGeom>
          <a:noFill/>
          <a:ln w="12700">
            <a:solidFill>
              <a:srgbClr val="D8E4D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519672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10" kern="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Zaika. AI Tips&amp;Tools #1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000232" y="6501384"/>
            <a:ext cx="594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621792" y="1783080"/>
            <a:ext cx="5212080" cy="3429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D9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32104" y="2002536"/>
            <a:ext cx="479145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Auth identifies Alice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832104" y="2459736"/>
            <a:ext cx="4791456" cy="2450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login tells the app who made the request. It does not, by itself, decide whether Alice can read Bob’s records.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08192" y="1783080"/>
            <a:ext cx="5458968" cy="3429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D9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318504" y="2002536"/>
            <a:ext cx="503834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RLS restricts the rows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6318504" y="2459736"/>
            <a:ext cx="5038344" cy="2450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Database grants and row-level policies decide which data that request may access. Put secret API calls behind a server endpoint or Edge Function.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621792" y="5623560"/>
            <a:ext cx="109270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Stripe secret · Resend key · OpenAI key  →  server side only</a:t>
            </a:r>
            <a:endParaRPr lang="en-US" sz="18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612648" y="6245352"/>
            <a:ext cx="10332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u="sng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Source: Supabase RLS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C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80" kern="0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/ AUTOMATE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31520"/>
            <a:ext cx="108813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Input → understand → decide → act → remember.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94360" y="1408176"/>
            <a:ext cx="11000232" cy="0"/>
          </a:xfrm>
          <a:prstGeom prst="line">
            <a:avLst/>
          </a:prstGeom>
          <a:noFill/>
          <a:ln w="12700">
            <a:solidFill>
              <a:srgbClr val="D8E4D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519672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10" kern="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Zaika. AI Tips&amp;Tools #1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000232" y="6501384"/>
            <a:ext cx="594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1000" dirty="0"/>
          </a:p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1792" y="1655064"/>
            <a:ext cx="10945368" cy="4279392"/>
          </a:xfrm>
          <a:prstGeom prst="rect">
            <a:avLst/>
          </a:prstGeom>
        </p:spPr>
      </p:pic>
      <p:sp>
        <p:nvSpPr>
          <p:cNvPr id="8" name="Text 5">
            <a:hlinkClick r:id="rId2" tooltip=""/>
          </p:cNvPr>
          <p:cNvSpPr/>
          <p:nvPr/>
        </p:nvSpPr>
        <p:spPr>
          <a:xfrm>
            <a:off x="612648" y="6245352"/>
            <a:ext cx="10332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u="sng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Source: n8n Structured Output Parser and human review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C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80" kern="0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/ AUTOMATE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31520"/>
            <a:ext cx="108813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Pipelines that save real time.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94360" y="1408176"/>
            <a:ext cx="11000232" cy="0"/>
          </a:xfrm>
          <a:prstGeom prst="line">
            <a:avLst/>
          </a:prstGeom>
          <a:noFill/>
          <a:ln w="12700">
            <a:solidFill>
              <a:srgbClr val="D8E4D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519672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10" kern="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Zaika. AI Tips&amp;Tools #1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000232" y="6501384"/>
            <a:ext cx="594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621792" y="1755648"/>
            <a:ext cx="5312664" cy="169164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D9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" y="1883664"/>
            <a:ext cx="4910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Research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822960" y="2267712"/>
            <a:ext cx="491032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7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RSS / sites → dedupe → LLM ranks → one digest</a:t>
            </a:r>
            <a:endParaRPr lang="en-US" sz="1370" dirty="0"/>
          </a:p>
        </p:txBody>
      </p:sp>
      <p:sp>
        <p:nvSpPr>
          <p:cNvPr id="10" name="Shape 8"/>
          <p:cNvSpPr/>
          <p:nvPr/>
        </p:nvSpPr>
        <p:spPr>
          <a:xfrm>
            <a:off x="6190488" y="1755648"/>
            <a:ext cx="5312664" cy="169164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D9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391656" y="1883664"/>
            <a:ext cx="4910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Meetings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6391656" y="2267712"/>
            <a:ext cx="491032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7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Transcript → decisions / actions → tasks + summary</a:t>
            </a:r>
            <a:endParaRPr lang="en-US" sz="1370" dirty="0"/>
          </a:p>
        </p:txBody>
      </p:sp>
      <p:sp>
        <p:nvSpPr>
          <p:cNvPr id="13" name="Shape 11"/>
          <p:cNvSpPr/>
          <p:nvPr/>
        </p:nvSpPr>
        <p:spPr>
          <a:xfrm>
            <a:off x="621792" y="3767328"/>
            <a:ext cx="5312664" cy="169164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D9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22960" y="3895344"/>
            <a:ext cx="4910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Content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822960" y="4279392"/>
            <a:ext cx="491032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7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Telegram idea → Notion → research questions → wait</a:t>
            </a:r>
            <a:endParaRPr lang="en-US" sz="1370" dirty="0"/>
          </a:p>
        </p:txBody>
      </p:sp>
      <p:sp>
        <p:nvSpPr>
          <p:cNvPr id="16" name="Shape 14"/>
          <p:cNvSpPr/>
          <p:nvPr/>
        </p:nvSpPr>
        <p:spPr>
          <a:xfrm>
            <a:off x="6190488" y="3767328"/>
            <a:ext cx="5312664" cy="169164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D9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391656" y="3895344"/>
            <a:ext cx="4910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Online observability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6391656" y="4279392"/>
            <a:ext cx="491032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7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Alerts / reviews → dedupe → classify → notify</a:t>
            </a:r>
            <a:endParaRPr lang="en-US" sz="1370" dirty="0"/>
          </a:p>
        </p:txBody>
      </p:sp>
      <p:sp>
        <p:nvSpPr>
          <p:cNvPr id="19" name="Text 17"/>
          <p:cNvSpPr/>
          <p:nvPr/>
        </p:nvSpPr>
        <p:spPr>
          <a:xfrm>
            <a:off x="621792" y="5998464"/>
            <a:ext cx="10515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 automation does not need to write the post to be useful.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C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80" kern="0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 / DECIDE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31520"/>
            <a:ext cx="108813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AI for messy language. Use code for exact rules.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94360" y="1408176"/>
            <a:ext cx="11000232" cy="0"/>
          </a:xfrm>
          <a:prstGeom prst="line">
            <a:avLst/>
          </a:prstGeom>
          <a:noFill/>
          <a:ln w="12700">
            <a:solidFill>
              <a:srgbClr val="D8E4D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519672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10" kern="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Zaika. AI Tips&amp;Tools #1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000232" y="6501384"/>
            <a:ext cx="594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</a:t>
            </a:r>
            <a:endParaRPr lang="en-US" sz="1000" dirty="0"/>
          </a:p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1792" y="1655064"/>
            <a:ext cx="10945368" cy="4178808"/>
          </a:xfrm>
          <a:prstGeom prst="rect">
            <a:avLst/>
          </a:prstGeom>
        </p:spPr>
      </p:pic>
      <p:sp>
        <p:nvSpPr>
          <p:cNvPr id="8" name="Text 5">
            <a:hlinkClick r:id="rId2" tooltip=""/>
          </p:cNvPr>
          <p:cNvSpPr/>
          <p:nvPr/>
        </p:nvSpPr>
        <p:spPr>
          <a:xfrm>
            <a:off x="612648" y="6245352"/>
            <a:ext cx="10332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u="sng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Source: n8n Structured Output Parser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C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80" kern="0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 / REMEMBER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31520"/>
            <a:ext cx="108813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table can make a workflow feel smarter.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94360" y="1408176"/>
            <a:ext cx="11000232" cy="0"/>
          </a:xfrm>
          <a:prstGeom prst="line">
            <a:avLst/>
          </a:prstGeom>
          <a:noFill/>
          <a:ln w="12700">
            <a:solidFill>
              <a:srgbClr val="D8E4D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519672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10" kern="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Zaika. AI Tips&amp;Tools #1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000232" y="6501384"/>
            <a:ext cx="594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621792" y="1773936"/>
            <a:ext cx="4617720" cy="4041648"/>
          </a:xfrm>
          <a:prstGeom prst="rect">
            <a:avLst/>
          </a:prstGeom>
          <a:solidFill>
            <a:srgbClr val="EDF5EE"/>
          </a:solidFill>
          <a:ln w="12700">
            <a:solidFill>
              <a:srgbClr val="C4D8C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32688" y="2075688"/>
            <a:ext cx="384048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2300" dirty="0">
                <a:solidFill>
                  <a:srgbClr val="1A241D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source_url</a:t>
            </a:r>
            <a:endParaRPr lang="en-US" sz="23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2300" dirty="0">
                <a:solidFill>
                  <a:srgbClr val="1A241D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hash</a:t>
            </a:r>
            <a:endParaRPr lang="en-US" sz="23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2300" dirty="0">
                <a:solidFill>
                  <a:srgbClr val="1A241D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first_seen</a:t>
            </a:r>
            <a:endParaRPr lang="en-US" sz="23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2300" dirty="0">
                <a:solidFill>
                  <a:srgbClr val="1A241D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summary</a:t>
            </a:r>
            <a:endParaRPr lang="en-US" sz="23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2300" dirty="0">
                <a:solidFill>
                  <a:srgbClr val="1A241D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topic</a:t>
            </a:r>
            <a:endParaRPr lang="en-US" sz="2300" dirty="0"/>
          </a:p>
        </p:txBody>
      </p:sp>
      <p:sp>
        <p:nvSpPr>
          <p:cNvPr id="9" name="Shape 7"/>
          <p:cNvSpPr/>
          <p:nvPr/>
        </p:nvSpPr>
        <p:spPr>
          <a:xfrm>
            <a:off x="5513832" y="1773936"/>
            <a:ext cx="6053328" cy="4041648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D9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724144" y="1993392"/>
            <a:ext cx="563270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Before expensive work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5724144" y="2450592"/>
            <a:ext cx="5632704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I already seen this URL or hash?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 → skip it.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→ process, save, and notify.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Store enough state to avoid repeat work.</a:t>
            </a:r>
            <a:endParaRPr lang="en-US" sz="1500" dirty="0"/>
          </a:p>
        </p:txBody>
      </p:sp>
      <p:sp>
        <p:nvSpPr>
          <p:cNvPr id="12" name="Text 10">
            <a:hlinkClick r:id="rId1" tooltip=""/>
          </p:cNvPr>
          <p:cNvSpPr/>
          <p:nvPr/>
        </p:nvSpPr>
        <p:spPr>
          <a:xfrm>
            <a:off x="612648" y="6245352"/>
            <a:ext cx="10332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u="sng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Source: Supabase Postgres overview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C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80" kern="0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 THESE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31520"/>
            <a:ext cx="108813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three stacks to remember.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94360" y="1408176"/>
            <a:ext cx="11000232" cy="0"/>
          </a:xfrm>
          <a:prstGeom prst="line">
            <a:avLst/>
          </a:prstGeom>
          <a:noFill/>
          <a:ln w="12700">
            <a:solidFill>
              <a:srgbClr val="D8E4D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519672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10" kern="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Zaika. AI Tips&amp;Tools #1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000232" y="6501384"/>
            <a:ext cx="594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621792" y="1810512"/>
            <a:ext cx="10945368" cy="1143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D9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" y="1938528"/>
            <a:ext cx="105430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Test whether anybody cares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822960" y="2322576"/>
            <a:ext cx="1054303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7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Lovable + Supabase + PostHog + Resend</a:t>
            </a:r>
            <a:endParaRPr lang="en-US" sz="1370" dirty="0"/>
          </a:p>
        </p:txBody>
      </p:sp>
      <p:sp>
        <p:nvSpPr>
          <p:cNvPr id="10" name="Shape 8"/>
          <p:cNvSpPr/>
          <p:nvPr/>
        </p:nvSpPr>
        <p:spPr>
          <a:xfrm>
            <a:off x="621792" y="3182112"/>
            <a:ext cx="10945368" cy="1143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D9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2960" y="3310128"/>
            <a:ext cx="105430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 something usable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822960" y="3694176"/>
            <a:ext cx="1054303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7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Lovable + Supabase, or Replit when backend logic is the interesting part</a:t>
            </a:r>
            <a:endParaRPr lang="en-US" sz="1370" dirty="0"/>
          </a:p>
        </p:txBody>
      </p:sp>
      <p:sp>
        <p:nvSpPr>
          <p:cNvPr id="13" name="Shape 11"/>
          <p:cNvSpPr/>
          <p:nvPr/>
        </p:nvSpPr>
        <p:spPr>
          <a:xfrm>
            <a:off x="621792" y="4553712"/>
            <a:ext cx="10945368" cy="1143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D9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22960" y="4681728"/>
            <a:ext cx="105430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Automate your own work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822960" y="5065776"/>
            <a:ext cx="1054303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7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n8n + tools you already use + LLM + a small database for memory</a:t>
            </a:r>
            <a:endParaRPr lang="en-US" sz="137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C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80" kern="0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THIS PROMPT FOR VALIDATE AN IDEA WITHOUT BUILDING THE COMPANY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31520"/>
            <a:ext cx="108813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Validate an idea without building the company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94360" y="1408176"/>
            <a:ext cx="11000232" cy="0"/>
          </a:xfrm>
          <a:prstGeom prst="line">
            <a:avLst/>
          </a:prstGeom>
          <a:noFill/>
          <a:ln w="12700">
            <a:solidFill>
              <a:srgbClr val="D8E4D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519672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10" kern="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Zaika. AI Tips&amp;Tools #1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000232" y="6501384"/>
            <a:ext cx="594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621792" y="1664208"/>
            <a:ext cx="10945368" cy="4498848"/>
          </a:xfrm>
          <a:prstGeom prst="rect">
            <a:avLst/>
          </a:prstGeom>
          <a:solidFill>
            <a:srgbClr val="EAF3EB"/>
          </a:solidFill>
          <a:ln w="12700">
            <a:solidFill>
              <a:srgbClr val="C4D8C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96112" y="1901952"/>
            <a:ext cx="10351008" cy="4041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want to validate this product idea: [DESCRIBE IDEA].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do NOT want to build the full product yet.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Design the smallest possible validation architecture using Lovable, Supabase, PostHog and Resend.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Explain: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what should actually be built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what can be manually faked behind the scenes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what data should be stored in Supabase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which PostHog events I should track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what conversion funnel I should create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 what emails should be sent through Resend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 what would count as enough evidence to proceed to an MVP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 the architecture intentionally simple. Do not introduce extra services unless there is a very good reason.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C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80" kern="0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THIS PROMPT FOR CHOOSE THE SMALLEST TECHNICALLY SANE MVP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31520"/>
            <a:ext cx="108813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Choose the smallest technically sane MVP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94360" y="1408176"/>
            <a:ext cx="11000232" cy="0"/>
          </a:xfrm>
          <a:prstGeom prst="line">
            <a:avLst/>
          </a:prstGeom>
          <a:noFill/>
          <a:ln w="12700">
            <a:solidFill>
              <a:srgbClr val="D8E4D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519672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10" kern="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Zaika. AI Tips&amp;Tools #1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000232" y="6501384"/>
            <a:ext cx="594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621792" y="1664208"/>
            <a:ext cx="10945368" cy="4498848"/>
          </a:xfrm>
          <a:prstGeom prst="rect">
            <a:avLst/>
          </a:prstGeom>
          <a:solidFill>
            <a:srgbClr val="EAF3EB"/>
          </a:solidFill>
          <a:ln w="12700">
            <a:solidFill>
              <a:srgbClr val="C4D8C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96112" y="1901952"/>
            <a:ext cx="10351008" cy="4041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want to build this MVP: [DESCRIBE PRODUCT].</a:t>
            </a:r>
            <a:endParaRPr lang="en-US" sz="15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Help me choose between:</a:t>
            </a:r>
            <a:endParaRPr lang="en-US" sz="15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A. Lovable + Supabase</a:t>
            </a:r>
            <a:endParaRPr lang="en-US" sz="15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B. Replit</a:t>
            </a:r>
            <a:endParaRPr lang="en-US" sz="15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C. a combination of both</a:t>
            </a:r>
            <a:endParaRPr lang="en-US" sz="15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not choose based on which tool you like more. Choose based on the actual technical requirements.</a:t>
            </a:r>
            <a:endParaRPr lang="en-US" sz="15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 identify:</a:t>
            </a:r>
            <a:endParaRPr lang="en-US" sz="15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frontend requirements</a:t>
            </a:r>
            <a:endParaRPr lang="en-US" sz="15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authentication</a:t>
            </a:r>
            <a:endParaRPr lang="en-US" sz="15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database entities and relationships</a:t>
            </a:r>
            <a:endParaRPr lang="en-US" sz="15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authorization rules</a:t>
            </a:r>
            <a:endParaRPr lang="en-US" sz="15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external APIs</a:t>
            </a:r>
            <a:endParaRPr lang="en-US" sz="15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 background or long running jobs</a:t>
            </a:r>
            <a:endParaRPr lang="en-US" sz="15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 file storage</a:t>
            </a:r>
            <a:endParaRPr lang="en-US" sz="15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8. payments</a:t>
            </a:r>
            <a:endParaRPr lang="en-US" sz="15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9. transactional email</a:t>
            </a:r>
            <a:endParaRPr lang="en-US" sz="15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10. analytics</a:t>
            </a:r>
            <a:endParaRPr lang="en-US" sz="15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Then propose the smallest architecture that is still technically sane.</a:t>
            </a:r>
            <a:endParaRPr lang="en-US" sz="15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Explicitly tell me which operations must happen server side and which secrets must NEVER be exposed in the frontend.</a:t>
            </a:r>
            <a:endParaRPr lang="en-US" sz="15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using Supabase, propose the tables and RLS rules as well.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C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80" kern="0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THIS PROMPT FOR SEPARATE RULES, AI, APPROVAL, AND MEMORY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31520"/>
            <a:ext cx="108813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Separate rules, AI, approval, and memory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94360" y="1408176"/>
            <a:ext cx="11000232" cy="0"/>
          </a:xfrm>
          <a:prstGeom prst="line">
            <a:avLst/>
          </a:prstGeom>
          <a:noFill/>
          <a:ln w="12700">
            <a:solidFill>
              <a:srgbClr val="D8E4D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519672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10" kern="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Zaika. AI Tips&amp;Tools #1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000232" y="6501384"/>
            <a:ext cx="594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621792" y="1664208"/>
            <a:ext cx="10945368" cy="4498848"/>
          </a:xfrm>
          <a:prstGeom prst="rect">
            <a:avLst/>
          </a:prstGeom>
          <a:solidFill>
            <a:srgbClr val="EAF3EB"/>
          </a:solidFill>
          <a:ln w="12700">
            <a:solidFill>
              <a:srgbClr val="C4D8C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96112" y="1901952"/>
            <a:ext cx="10351008" cy="4041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currently do this manually: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[DESCRIBE THE PROCESS IN NORMAL HUMAN LANGUAGE]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Design an automation for it.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Separate the workflow into: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deterministic steps that should use normal logic,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fuzzy steps where an LLM actually makes sense,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actions that should require human approval,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that needs to be stored so the workflow remembers what it already did.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Prefer n8n and services I already use. Keep the number of moving parts as small as possible.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every LLM step, define the exact structured JSON output it should return.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Also tell me how this workflow can fail and what I should log so I can debug it later.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C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80" kern="0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FURTHER READING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31520"/>
            <a:ext cx="108813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 documentation behind the diagrams.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94360" y="1408176"/>
            <a:ext cx="11000232" cy="0"/>
          </a:xfrm>
          <a:prstGeom prst="line">
            <a:avLst/>
          </a:prstGeom>
          <a:noFill/>
          <a:ln w="12700">
            <a:solidFill>
              <a:srgbClr val="D8E4D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519672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10" kern="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Zaika. AI Tips&amp;Tools #1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000232" y="6501384"/>
            <a:ext cx="594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5">
            <a:hlinkClick r:id="rId1" tooltip=""/>
          </p:cNvPr>
          <p:cNvSpPr/>
          <p:nvPr/>
        </p:nvSpPr>
        <p:spPr>
          <a:xfrm>
            <a:off x="621792" y="1755648"/>
            <a:ext cx="5029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Lovable + Supabase</a:t>
            </a:r>
            <a:endParaRPr lang="en-US" sz="1600" dirty="0"/>
          </a:p>
        </p:txBody>
      </p:sp>
      <p:sp>
        <p:nvSpPr>
          <p:cNvPr id="8" name="Text 6">
            <a:hlinkClick r:id="rId2" tooltip=""/>
          </p:cNvPr>
          <p:cNvSpPr/>
          <p:nvPr/>
        </p:nvSpPr>
        <p:spPr>
          <a:xfrm>
            <a:off x="621792" y="2020824"/>
            <a:ext cx="5029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u="sng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docs.lovable.dev/integrations/supabase</a:t>
            </a:r>
            <a:endParaRPr lang="en-US" sz="1000" dirty="0"/>
          </a:p>
        </p:txBody>
      </p:sp>
      <p:sp>
        <p:nvSpPr>
          <p:cNvPr id="9" name="Text 7">
            <a:hlinkClick r:id="rId3" tooltip=""/>
          </p:cNvPr>
          <p:cNvSpPr/>
          <p:nvPr/>
        </p:nvSpPr>
        <p:spPr>
          <a:xfrm>
            <a:off x="621792" y="2505456"/>
            <a:ext cx="5029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Supabase RLS</a:t>
            </a:r>
            <a:endParaRPr lang="en-US" sz="1600" dirty="0"/>
          </a:p>
        </p:txBody>
      </p:sp>
      <p:sp>
        <p:nvSpPr>
          <p:cNvPr id="10" name="Text 8">
            <a:hlinkClick r:id="rId4" tooltip=""/>
          </p:cNvPr>
          <p:cNvSpPr/>
          <p:nvPr/>
        </p:nvSpPr>
        <p:spPr>
          <a:xfrm>
            <a:off x="621792" y="2770632"/>
            <a:ext cx="5029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u="sng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supabase.com/docs/guides/database/postgres/row-level-security</a:t>
            </a:r>
            <a:endParaRPr lang="en-US" sz="1000" dirty="0"/>
          </a:p>
        </p:txBody>
      </p:sp>
      <p:sp>
        <p:nvSpPr>
          <p:cNvPr id="11" name="Text 9">
            <a:hlinkClick r:id="rId5" tooltip=""/>
          </p:cNvPr>
          <p:cNvSpPr/>
          <p:nvPr/>
        </p:nvSpPr>
        <p:spPr>
          <a:xfrm>
            <a:off x="621792" y="3255264"/>
            <a:ext cx="5029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Supabase Edge Functions</a:t>
            </a:r>
            <a:endParaRPr lang="en-US" sz="1600" dirty="0"/>
          </a:p>
        </p:txBody>
      </p:sp>
      <p:sp>
        <p:nvSpPr>
          <p:cNvPr id="12" name="Text 10">
            <a:hlinkClick r:id="rId6" tooltip=""/>
          </p:cNvPr>
          <p:cNvSpPr/>
          <p:nvPr/>
        </p:nvSpPr>
        <p:spPr>
          <a:xfrm>
            <a:off x="621792" y="3520440"/>
            <a:ext cx="5029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u="sng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supabase.com/docs/guides/functions</a:t>
            </a:r>
            <a:endParaRPr lang="en-US" sz="1000" dirty="0"/>
          </a:p>
        </p:txBody>
      </p:sp>
      <p:sp>
        <p:nvSpPr>
          <p:cNvPr id="13" name="Text 11">
            <a:hlinkClick r:id="rId7" tooltip=""/>
          </p:cNvPr>
          <p:cNvSpPr/>
          <p:nvPr/>
        </p:nvSpPr>
        <p:spPr>
          <a:xfrm>
            <a:off x="621792" y="4005072"/>
            <a:ext cx="5029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7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PostHog funnels + replay</a:t>
            </a:r>
            <a:endParaRPr lang="en-US" sz="1600" dirty="0"/>
          </a:p>
        </p:txBody>
      </p:sp>
      <p:sp>
        <p:nvSpPr>
          <p:cNvPr id="14" name="Text 12">
            <a:hlinkClick r:id="rId8" tooltip=""/>
          </p:cNvPr>
          <p:cNvSpPr/>
          <p:nvPr/>
        </p:nvSpPr>
        <p:spPr>
          <a:xfrm>
            <a:off x="621792" y="4270248"/>
            <a:ext cx="5029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u="sng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8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posthog.com/docs/product-analytics/funnels</a:t>
            </a:r>
            <a:endParaRPr lang="en-US" sz="1000" dirty="0"/>
          </a:p>
        </p:txBody>
      </p:sp>
      <p:sp>
        <p:nvSpPr>
          <p:cNvPr id="15" name="Text 13">
            <a:hlinkClick r:id="rId9" tooltip=""/>
          </p:cNvPr>
          <p:cNvSpPr/>
          <p:nvPr/>
        </p:nvSpPr>
        <p:spPr>
          <a:xfrm>
            <a:off x="621792" y="4754880"/>
            <a:ext cx="5029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9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Resend Email API</a:t>
            </a:r>
            <a:endParaRPr lang="en-US" sz="1600" dirty="0"/>
          </a:p>
        </p:txBody>
      </p:sp>
      <p:sp>
        <p:nvSpPr>
          <p:cNvPr id="16" name="Text 14">
            <a:hlinkClick r:id="rId10" tooltip=""/>
          </p:cNvPr>
          <p:cNvSpPr/>
          <p:nvPr/>
        </p:nvSpPr>
        <p:spPr>
          <a:xfrm>
            <a:off x="621792" y="5020056"/>
            <a:ext cx="5029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u="sng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0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resend.com/features/email-api</a:t>
            </a:r>
            <a:endParaRPr lang="en-US" sz="1000" dirty="0"/>
          </a:p>
        </p:txBody>
      </p:sp>
      <p:sp>
        <p:nvSpPr>
          <p:cNvPr id="17" name="Text 15">
            <a:hlinkClick r:id="rId11" tooltip=""/>
          </p:cNvPr>
          <p:cNvSpPr/>
          <p:nvPr/>
        </p:nvSpPr>
        <p:spPr>
          <a:xfrm>
            <a:off x="6126480" y="1755648"/>
            <a:ext cx="5029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Replit Agent</a:t>
            </a:r>
            <a:endParaRPr lang="en-US" sz="1600" dirty="0"/>
          </a:p>
        </p:txBody>
      </p:sp>
      <p:sp>
        <p:nvSpPr>
          <p:cNvPr id="18" name="Text 16">
            <a:hlinkClick r:id="rId12" tooltip=""/>
          </p:cNvPr>
          <p:cNvSpPr/>
          <p:nvPr/>
        </p:nvSpPr>
        <p:spPr>
          <a:xfrm>
            <a:off x="6126480" y="2020824"/>
            <a:ext cx="5029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u="sng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docs.replit.com/features/agent/overview</a:t>
            </a:r>
            <a:endParaRPr lang="en-US" sz="1000" dirty="0"/>
          </a:p>
        </p:txBody>
      </p:sp>
      <p:sp>
        <p:nvSpPr>
          <p:cNvPr id="19" name="Text 17">
            <a:hlinkClick r:id="rId13" tooltip=""/>
          </p:cNvPr>
          <p:cNvSpPr/>
          <p:nvPr/>
        </p:nvSpPr>
        <p:spPr>
          <a:xfrm>
            <a:off x="6126480" y="2505456"/>
            <a:ext cx="5029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n8n structured output</a:t>
            </a:r>
            <a:endParaRPr lang="en-US" sz="1600" dirty="0"/>
          </a:p>
        </p:txBody>
      </p:sp>
      <p:sp>
        <p:nvSpPr>
          <p:cNvPr id="20" name="Text 18">
            <a:hlinkClick r:id="rId14" tooltip=""/>
          </p:cNvPr>
          <p:cNvSpPr/>
          <p:nvPr/>
        </p:nvSpPr>
        <p:spPr>
          <a:xfrm>
            <a:off x="6126480" y="2770632"/>
            <a:ext cx="5029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u="sng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docs.n8n.io/integrations/builtin/cluster-nodes/sub-nodes/n8n-nodes-langchain.outputparserstructured</a:t>
            </a:r>
            <a:endParaRPr lang="en-US" sz="1000" dirty="0"/>
          </a:p>
        </p:txBody>
      </p:sp>
      <p:sp>
        <p:nvSpPr>
          <p:cNvPr id="21" name="Text 19">
            <a:hlinkClick r:id="rId15" tooltip=""/>
          </p:cNvPr>
          <p:cNvSpPr/>
          <p:nvPr/>
        </p:nvSpPr>
        <p:spPr>
          <a:xfrm>
            <a:off x="6126480" y="3255264"/>
            <a:ext cx="5029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n8n human review</a:t>
            </a:r>
            <a:endParaRPr lang="en-US" sz="1600" dirty="0"/>
          </a:p>
        </p:txBody>
      </p:sp>
      <p:sp>
        <p:nvSpPr>
          <p:cNvPr id="22" name="Text 20">
            <a:hlinkClick r:id="rId16" tooltip=""/>
          </p:cNvPr>
          <p:cNvSpPr/>
          <p:nvPr/>
        </p:nvSpPr>
        <p:spPr>
          <a:xfrm>
            <a:off x="6126480" y="3520440"/>
            <a:ext cx="5029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u="sng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docs.n8n.io/advanced-ai/human-in-the-loop-tools</a:t>
            </a:r>
            <a:endParaRPr lang="en-US" sz="1000" dirty="0"/>
          </a:p>
        </p:txBody>
      </p:sp>
      <p:sp>
        <p:nvSpPr>
          <p:cNvPr id="23" name="Text 21">
            <a:hlinkClick r:id="rId17" tooltip=""/>
          </p:cNvPr>
          <p:cNvSpPr/>
          <p:nvPr/>
        </p:nvSpPr>
        <p:spPr>
          <a:xfrm>
            <a:off x="6126480" y="4005072"/>
            <a:ext cx="5029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7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Make integrations</a:t>
            </a:r>
            <a:endParaRPr lang="en-US" sz="1600" dirty="0"/>
          </a:p>
        </p:txBody>
      </p:sp>
      <p:sp>
        <p:nvSpPr>
          <p:cNvPr id="24" name="Text 22">
            <a:hlinkClick r:id="rId18" tooltip=""/>
          </p:cNvPr>
          <p:cNvSpPr/>
          <p:nvPr/>
        </p:nvSpPr>
        <p:spPr>
          <a:xfrm>
            <a:off x="6126480" y="4270248"/>
            <a:ext cx="5029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u="sng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8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www.make.com/en/integrations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ZAIKA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 Tips&amp;Tools #1 — October 2026</dc:title>
  <dc:subject>Practical ways to validate ideas, build MVPs, and automate work</dc:subject>
  <dc:creator>Viktor Zaika</dc:creator>
  <cp:lastModifiedBy>Viktor Zaika</cp:lastModifiedBy>
  <cp:revision>1</cp:revision>
  <dcterms:created xsi:type="dcterms:W3CDTF">2026-09-28T01:32:54Z</dcterms:created>
  <dcterms:modified xsi:type="dcterms:W3CDTF">2026-09-28T01:32:54Z</dcterms:modified>
</cp:coreProperties>
</file>