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classifier chooses a category. The Switch routes it to a label and, where appropriate, a draft. You review before sending.
Notice the separate label and draft branches. Red warning triangles indicate credentials to configure.
https://n8n.io/workflows/8426-gmail-email-classifier-with-gpt-4-auto-generated-draft-replies/
Use this prompt for sorting emails and drafting replies:
Analyze this incoming email.
Return ONLY valid JSON:
{
  "category": "urgent | sales | support | invoice | newsletter | personal | ignore",
  "priority": "high | medium | low",
  "needs_reply": true,
  "summary": "one short sentence",
  "draft_reply": "reply text or null"
}
Rules:
Use "urgent" only when there is a clear deadline, serious problem or something blocking work.
Use "invoice" for invoices, payment requests, receipts and billing-related emails.
Use "newsletter" for promotional or mass-distributed content.
Set needs_reply to false for newsletters, receipts, automated notifications and emails that do not expect a response.
If a reply is needed, write a short natural reply matching the sender's tone.
Do not invent prices, dates, promises or facts.
If information is missing, write [NEEDS INPUT] inside the draft.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schedule collects recent messages. AI identifies the few that need attention, then one digest links back to the originals.
The real template has extra routes for an empty inbox and for building direct links to messages.
https://n8n.io/workflows/13126-summarize-gmail-emails-with-gemini-and-send-an-html-action-digest/
Use this prompt for creating an actionable digest:
Create a short actionable digest from these emails.
Group them into:
1. URGENT
2. NEEDS REPLY
3. ACTION REQUIRED
4. FYI
5. NEWSLETTERS / PROMOTIONS
For each important email return:
{
  "sender": "",
  "subject": "",
  "summary": "",
  "action": "",
  "priority": "high | medium | low"
}
Rules:
Keep summaries to one sentence.
Extract concrete actions when possible.
Include deadlines only when explicitly mentioned.
Do not include routine automated notifications unless they contain an error, payment problem, security warning or other issue requiring attention.
For newsletters and promotions, only return the total count unless something looks unusually relevant.
Sort important emails by priority.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PDF goes to Drive. Extracted fields and the Drive link go to Sheets, so the original file and searchable data stay together.
Follow the original attachment into Drive, then the extraction path into a Sheets row.
https://n8n.io/workflows/3016-invoices-from-gmail-to-drive-and-google-sheets/
Use this prompt for extracting attachment details:
Analyze this email and attached document.
Return ONLY valid JSON:
{
  "document_type": "invoice | receipt | contract | report | other",
  "company": "",
  "invoice_number": "",
  "invoice_date": "",
  "due_date": "",
  "currency": "",
  "amount": null,
  "description": "",
  "suggested_filename": ""
}
Rules:
Never guess missing values.
Use null when a value cannot be found.
Dates should use YYYY-MM-DD.
Amount must contain numbers only.
suggested_filename format:
YYYY-MM-DD_Company_DocumentType_InvoiceNumber.pdf
Remove characters that are unsafe in filenames.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n8n.io/workflows/8426-gmail-email-classifier-with-gpt-4-auto-generated-draft-replies/" TargetMode="External"/><Relationship Id="rId1" Type="http://schemas.openxmlformats.org/officeDocument/2006/relationships/image" Target="../media/image-3-1.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hyperlink" Target="https://n8n.io/workflows/13126-summarize-gmail-emails-with-gemini-and-send-an-html-action-digest/" TargetMode="External"/><Relationship Id="rId1" Type="http://schemas.openxmlformats.org/officeDocument/2006/relationships/image" Target="../media/image-4-1.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hyperlink" Target="https://n8n.io/workflows/3016-invoices-from-gmail-to-drive-and-google-sheets/" TargetMode="External"/><Relationship Id="rId1" Type="http://schemas.openxmlformats.org/officeDocument/2006/relationships/image" Target="../media/image-5-1.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6F7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087" y="0"/>
            <a:ext cx="12185522" cy="6858000"/>
          </a:xfrm>
          <a:prstGeom prst="rect">
            <a:avLst/>
          </a:prstGeom>
        </p:spPr>
      </p:pic>
      <p:sp>
        <p:nvSpPr>
          <p:cNvPr id="3" name="Shape 0"/>
          <p:cNvSpPr/>
          <p:nvPr/>
        </p:nvSpPr>
        <p:spPr>
          <a:xfrm>
            <a:off x="0" y="6510528"/>
            <a:ext cx="12191695" cy="347472"/>
          </a:xfrm>
          <a:prstGeom prst="rect">
            <a:avLst/>
          </a:prstGeom>
          <a:solidFill>
            <a:srgbClr val="FFFFFF">
              <a:alpha val="95000"/>
            </a:srgbClr>
          </a:solidFill>
          <a:ln w="12700">
            <a:solidFill>
              <a:srgbClr val="FFFFFF">
                <a:alpha val="0"/>
              </a:srgbClr>
            </a:solidFill>
            <a:prstDash val="solid"/>
          </a:ln>
        </p:spPr>
      </p:sp>
      <p:sp>
        <p:nvSpPr>
          <p:cNvPr id="4" name="Text 1"/>
          <p:cNvSpPr/>
          <p:nvPr/>
        </p:nvSpPr>
        <p:spPr>
          <a:xfrm>
            <a:off x="621792" y="6565392"/>
            <a:ext cx="2743200" cy="155448"/>
          </a:xfrm>
          <a:prstGeom prst="rect">
            <a:avLst/>
          </a:prstGeom>
          <a:noFill/>
          <a:ln/>
        </p:spPr>
        <p:txBody>
          <a:bodyPr wrap="square" lIns="0" tIns="0" rIns="0" bIns="0" rtlCol="0" anchor="ctr"/>
          <a:lstStyle/>
          <a:p>
            <a:pPr indent="0" marL="0">
              <a:buNone/>
            </a:pPr>
            <a:r>
              <a:rPr lang="en-US" sz="900" dirty="0">
                <a:solidFill>
                  <a:srgbClr val="20252B"/>
                </a:solidFill>
                <a:latin typeface="Arial" pitchFamily="34" charset="0"/>
                <a:ea typeface="Arial" pitchFamily="34" charset="-122"/>
                <a:cs typeface="Arial" pitchFamily="34" charset="-120"/>
              </a:rPr>
              <a:t>Viktor Zaika</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7F7"/>
        </a:solidFill>
      </p:bgPr>
    </p:bg>
    <p:spTree>
      <p:nvGrpSpPr>
        <p:cNvPr id="1" name=""/>
        <p:cNvGrpSpPr/>
        <p:nvPr/>
      </p:nvGrpSpPr>
      <p:grpSpPr>
        <a:xfrm>
          <a:off x="0" y="0"/>
          <a:ext cx="0" cy="0"/>
          <a:chOff x="0" y="0"/>
          <a:chExt cx="0" cy="0"/>
        </a:xfrm>
      </p:grpSpPr>
      <p:sp>
        <p:nvSpPr>
          <p:cNvPr id="2" name="Text 0"/>
          <p:cNvSpPr/>
          <p:nvPr/>
        </p:nvSpPr>
        <p:spPr>
          <a:xfrm>
            <a:off x="621792" y="347472"/>
            <a:ext cx="10058400" cy="219456"/>
          </a:xfrm>
          <a:prstGeom prst="rect">
            <a:avLst/>
          </a:prstGeom>
          <a:noFill/>
          <a:ln/>
        </p:spPr>
        <p:txBody>
          <a:bodyPr wrap="square" lIns="0" tIns="0" rIns="0" bIns="0" rtlCol="0" anchor="ctr"/>
          <a:lstStyle/>
          <a:p>
            <a:pPr indent="0" marL="0">
              <a:buNone/>
            </a:pPr>
            <a:r>
              <a:rPr lang="en-US" sz="1000" b="1" spc="120" kern="0" dirty="0">
                <a:solidFill>
                  <a:srgbClr val="D9513F"/>
                </a:solidFill>
                <a:latin typeface="Arial" pitchFamily="34" charset="0"/>
                <a:ea typeface="Arial" pitchFamily="34" charset="-122"/>
                <a:cs typeface="Arial" pitchFamily="34" charset="-120"/>
              </a:rPr>
              <a:t>CHOOSE THE JOB</a:t>
            </a:r>
            <a:endParaRPr lang="en-US" sz="1000" dirty="0"/>
          </a:p>
        </p:txBody>
      </p:sp>
      <p:sp>
        <p:nvSpPr>
          <p:cNvPr id="3" name="Text 1"/>
          <p:cNvSpPr/>
          <p:nvPr/>
        </p:nvSpPr>
        <p:spPr>
          <a:xfrm>
            <a:off x="621792" y="704088"/>
            <a:ext cx="10972800" cy="685800"/>
          </a:xfrm>
          <a:prstGeom prst="rect">
            <a:avLst/>
          </a:prstGeom>
          <a:noFill/>
          <a:ln/>
        </p:spPr>
        <p:txBody>
          <a:bodyPr wrap="square" lIns="0" tIns="0" rIns="0" bIns="0" rtlCol="0" anchor="ctr"/>
          <a:lstStyle/>
          <a:p>
            <a:pPr indent="0" marL="0">
              <a:buNone/>
            </a:pPr>
            <a:r>
              <a:rPr lang="en-US" sz="2800" b="1" dirty="0">
                <a:solidFill>
                  <a:srgbClr val="20252B"/>
                </a:solidFill>
                <a:latin typeface="Arial" pitchFamily="34" charset="0"/>
                <a:ea typeface="Arial" pitchFamily="34" charset="-122"/>
                <a:cs typeface="Arial" pitchFamily="34" charset="-120"/>
              </a:rPr>
              <a:t>What should happen to the email?</a:t>
            </a:r>
            <a:endParaRPr lang="en-US" sz="2800" dirty="0"/>
          </a:p>
        </p:txBody>
      </p:sp>
      <p:sp>
        <p:nvSpPr>
          <p:cNvPr id="4" name="Shape 2"/>
          <p:cNvSpPr/>
          <p:nvPr/>
        </p:nvSpPr>
        <p:spPr>
          <a:xfrm>
            <a:off x="594360" y="1435608"/>
            <a:ext cx="11000232" cy="0"/>
          </a:xfrm>
          <a:prstGeom prst="line">
            <a:avLst/>
          </a:prstGeom>
          <a:noFill/>
          <a:ln w="12700">
            <a:solidFill>
              <a:srgbClr val="D7DDDF"/>
            </a:solidFill>
            <a:prstDash val="solid"/>
          </a:ln>
        </p:spPr>
      </p:sp>
      <p:sp>
        <p:nvSpPr>
          <p:cNvPr id="5" name="Shape 3"/>
          <p:cNvSpPr/>
          <p:nvPr/>
        </p:nvSpPr>
        <p:spPr>
          <a:xfrm>
            <a:off x="594360" y="6455664"/>
            <a:ext cx="11000232" cy="0"/>
          </a:xfrm>
          <a:prstGeom prst="line">
            <a:avLst/>
          </a:prstGeom>
          <a:noFill/>
          <a:ln w="12700">
            <a:solidFill>
              <a:srgbClr val="D7DDDF"/>
            </a:solidFill>
            <a:prstDash val="solid"/>
          </a:ln>
        </p:spPr>
      </p:sp>
      <p:sp>
        <p:nvSpPr>
          <p:cNvPr id="6" name="Text 4"/>
          <p:cNvSpPr/>
          <p:nvPr/>
        </p:nvSpPr>
        <p:spPr>
          <a:xfrm>
            <a:off x="621792" y="6537960"/>
            <a:ext cx="2743200" cy="155448"/>
          </a:xfrm>
          <a:prstGeom prst="rect">
            <a:avLst/>
          </a:prstGeom>
          <a:noFill/>
          <a:ln/>
        </p:spPr>
        <p:txBody>
          <a:bodyPr wrap="square" lIns="0" tIns="0" rIns="0" bIns="0" rtlCol="0" anchor="ctr"/>
          <a:lstStyle/>
          <a:p>
            <a:pPr indent="0" marL="0">
              <a:buNone/>
            </a:pPr>
            <a:r>
              <a:rPr lang="en-US" sz="900" dirty="0">
                <a:solidFill>
                  <a:srgbClr val="647079"/>
                </a:solidFill>
                <a:latin typeface="Arial" pitchFamily="34" charset="0"/>
                <a:ea typeface="Arial" pitchFamily="34" charset="-122"/>
                <a:cs typeface="Arial" pitchFamily="34" charset="-120"/>
              </a:rPr>
              <a:t>Viktor Zaika</a:t>
            </a:r>
            <a:endParaRPr lang="en-US" sz="900" dirty="0"/>
          </a:p>
        </p:txBody>
      </p:sp>
      <p:sp>
        <p:nvSpPr>
          <p:cNvPr id="7" name="Text 5"/>
          <p:cNvSpPr/>
          <p:nvPr/>
        </p:nvSpPr>
        <p:spPr>
          <a:xfrm>
            <a:off x="11064240" y="6528816"/>
            <a:ext cx="457200" cy="155448"/>
          </a:xfrm>
          <a:prstGeom prst="rect">
            <a:avLst/>
          </a:prstGeom>
          <a:noFill/>
          <a:ln/>
        </p:spPr>
        <p:txBody>
          <a:bodyPr wrap="square" lIns="0" tIns="0" rIns="0" bIns="0" rtlCol="0" anchor="ctr"/>
          <a:lstStyle/>
          <a:p>
            <a:pPr algn="r" indent="0" marL="0">
              <a:buNone/>
            </a:pPr>
            <a:r>
              <a:rPr lang="en-US" sz="900" dirty="0">
                <a:solidFill>
                  <a:srgbClr val="647079"/>
                </a:solidFill>
                <a:latin typeface="Arial" pitchFamily="34" charset="0"/>
                <a:ea typeface="Arial" pitchFamily="34" charset="-122"/>
                <a:cs typeface="Arial" pitchFamily="34" charset="-120"/>
              </a:rPr>
              <a:t>02</a:t>
            </a:r>
            <a:endParaRPr lang="en-US" sz="900" dirty="0"/>
          </a:p>
        </p:txBody>
      </p:sp>
      <p:sp>
        <p:nvSpPr>
          <p:cNvPr id="8" name="Shape 6"/>
          <p:cNvSpPr/>
          <p:nvPr/>
        </p:nvSpPr>
        <p:spPr>
          <a:xfrm>
            <a:off x="621792" y="1856232"/>
            <a:ext cx="3502152" cy="3337560"/>
          </a:xfrm>
          <a:prstGeom prst="rect">
            <a:avLst/>
          </a:prstGeom>
          <a:solidFill>
            <a:srgbClr val="FFFFFF"/>
          </a:solidFill>
          <a:ln w="12700">
            <a:solidFill>
              <a:srgbClr val="D7DDDF"/>
            </a:solidFill>
            <a:prstDash val="solid"/>
          </a:ln>
        </p:spPr>
      </p:sp>
      <p:sp>
        <p:nvSpPr>
          <p:cNvPr id="9" name="Text 7"/>
          <p:cNvSpPr/>
          <p:nvPr/>
        </p:nvSpPr>
        <p:spPr>
          <a:xfrm>
            <a:off x="850392" y="2075688"/>
            <a:ext cx="914400" cy="292608"/>
          </a:xfrm>
          <a:prstGeom prst="rect">
            <a:avLst/>
          </a:prstGeom>
          <a:noFill/>
          <a:ln/>
        </p:spPr>
        <p:txBody>
          <a:bodyPr wrap="square" lIns="0" tIns="0" rIns="0" bIns="0" rtlCol="0" anchor="ctr"/>
          <a:lstStyle/>
          <a:p>
            <a:pPr indent="0" marL="0">
              <a:buNone/>
            </a:pPr>
            <a:r>
              <a:rPr lang="en-US" sz="1800" b="1" dirty="0">
                <a:solidFill>
                  <a:srgbClr val="D9513F"/>
                </a:solidFill>
                <a:latin typeface="Arial" pitchFamily="34" charset="0"/>
                <a:ea typeface="Arial" pitchFamily="34" charset="-122"/>
                <a:cs typeface="Arial" pitchFamily="34" charset="-120"/>
              </a:rPr>
              <a:t>01</a:t>
            </a:r>
            <a:endParaRPr lang="en-US" sz="1800" dirty="0"/>
          </a:p>
        </p:txBody>
      </p:sp>
      <p:sp>
        <p:nvSpPr>
          <p:cNvPr id="10" name="Text 8"/>
          <p:cNvSpPr/>
          <p:nvPr/>
        </p:nvSpPr>
        <p:spPr>
          <a:xfrm>
            <a:off x="850392" y="2697480"/>
            <a:ext cx="3035808" cy="822960"/>
          </a:xfrm>
          <a:prstGeom prst="rect">
            <a:avLst/>
          </a:prstGeom>
          <a:noFill/>
          <a:ln/>
        </p:spPr>
        <p:txBody>
          <a:bodyPr wrap="square" lIns="0" tIns="0" rIns="0" bIns="0" rtlCol="0" anchor="ctr"/>
          <a:lstStyle/>
          <a:p>
            <a:pPr indent="0" marL="0">
              <a:buNone/>
            </a:pPr>
            <a:r>
              <a:rPr lang="en-US" sz="2000" b="1" dirty="0">
                <a:solidFill>
                  <a:srgbClr val="20252B"/>
                </a:solidFill>
                <a:latin typeface="Arial" pitchFamily="34" charset="0"/>
                <a:ea typeface="Arial" pitchFamily="34" charset="-122"/>
                <a:cs typeface="Arial" pitchFamily="34" charset="-120"/>
              </a:rPr>
              <a:t>Too many incoming emails</a:t>
            </a:r>
            <a:endParaRPr lang="en-US" sz="2000" dirty="0"/>
          </a:p>
        </p:txBody>
      </p:sp>
      <p:sp>
        <p:nvSpPr>
          <p:cNvPr id="11" name="Text 9"/>
          <p:cNvSpPr/>
          <p:nvPr/>
        </p:nvSpPr>
        <p:spPr>
          <a:xfrm>
            <a:off x="850392" y="3721608"/>
            <a:ext cx="914400" cy="411480"/>
          </a:xfrm>
          <a:prstGeom prst="rect">
            <a:avLst/>
          </a:prstGeom>
          <a:noFill/>
          <a:ln/>
        </p:spPr>
        <p:txBody>
          <a:bodyPr wrap="square" lIns="0" tIns="0" rIns="0" bIns="0" rtlCol="0" anchor="ctr"/>
          <a:lstStyle/>
          <a:p>
            <a:pPr indent="0" marL="0">
              <a:buNone/>
            </a:pPr>
            <a:r>
              <a:rPr lang="en-US" sz="2700" dirty="0">
                <a:solidFill>
                  <a:srgbClr val="D9513F"/>
                </a:solidFill>
                <a:latin typeface="Arial" pitchFamily="34" charset="0"/>
                <a:ea typeface="Arial" pitchFamily="34" charset="-122"/>
                <a:cs typeface="Arial" pitchFamily="34" charset="-120"/>
              </a:rPr>
              <a:t>→</a:t>
            </a:r>
            <a:endParaRPr lang="en-US" sz="2700" dirty="0"/>
          </a:p>
        </p:txBody>
      </p:sp>
      <p:sp>
        <p:nvSpPr>
          <p:cNvPr id="12" name="Text 10"/>
          <p:cNvSpPr/>
          <p:nvPr/>
        </p:nvSpPr>
        <p:spPr>
          <a:xfrm>
            <a:off x="850392" y="4270248"/>
            <a:ext cx="3035808" cy="594360"/>
          </a:xfrm>
          <a:prstGeom prst="rect">
            <a:avLst/>
          </a:prstGeom>
          <a:noFill/>
          <a:ln/>
        </p:spPr>
        <p:txBody>
          <a:bodyPr wrap="square" lIns="0" tIns="0" rIns="0" bIns="0" rtlCol="0" anchor="ctr"/>
          <a:lstStyle/>
          <a:p>
            <a:pPr indent="0" marL="0">
              <a:buNone/>
            </a:pPr>
            <a:r>
              <a:rPr lang="en-US" sz="1600" dirty="0">
                <a:solidFill>
                  <a:srgbClr val="647079"/>
                </a:solidFill>
                <a:latin typeface="Arial" pitchFamily="34" charset="0"/>
                <a:ea typeface="Arial" pitchFamily="34" charset="-122"/>
                <a:cs typeface="Arial" pitchFamily="34" charset="-120"/>
              </a:rPr>
              <a:t>Sort by category and prepare drafts</a:t>
            </a:r>
            <a:endParaRPr lang="en-US" sz="1600" dirty="0"/>
          </a:p>
        </p:txBody>
      </p:sp>
      <p:sp>
        <p:nvSpPr>
          <p:cNvPr id="13" name="Shape 11"/>
          <p:cNvSpPr/>
          <p:nvPr/>
        </p:nvSpPr>
        <p:spPr>
          <a:xfrm>
            <a:off x="4398264" y="1856232"/>
            <a:ext cx="3502152" cy="3337560"/>
          </a:xfrm>
          <a:prstGeom prst="rect">
            <a:avLst/>
          </a:prstGeom>
          <a:solidFill>
            <a:srgbClr val="FFFFFF"/>
          </a:solidFill>
          <a:ln w="12700">
            <a:solidFill>
              <a:srgbClr val="D7DDDF"/>
            </a:solidFill>
            <a:prstDash val="solid"/>
          </a:ln>
        </p:spPr>
      </p:sp>
      <p:sp>
        <p:nvSpPr>
          <p:cNvPr id="14" name="Text 12"/>
          <p:cNvSpPr/>
          <p:nvPr/>
        </p:nvSpPr>
        <p:spPr>
          <a:xfrm>
            <a:off x="4626864" y="2075688"/>
            <a:ext cx="914400" cy="292608"/>
          </a:xfrm>
          <a:prstGeom prst="rect">
            <a:avLst/>
          </a:prstGeom>
          <a:noFill/>
          <a:ln/>
        </p:spPr>
        <p:txBody>
          <a:bodyPr wrap="square" lIns="0" tIns="0" rIns="0" bIns="0" rtlCol="0" anchor="ctr"/>
          <a:lstStyle/>
          <a:p>
            <a:pPr indent="0" marL="0">
              <a:buNone/>
            </a:pPr>
            <a:r>
              <a:rPr lang="en-US" sz="1800" b="1" dirty="0">
                <a:solidFill>
                  <a:srgbClr val="D9513F"/>
                </a:solidFill>
                <a:latin typeface="Arial" pitchFamily="34" charset="0"/>
                <a:ea typeface="Arial" pitchFamily="34" charset="-122"/>
                <a:cs typeface="Arial" pitchFamily="34" charset="-120"/>
              </a:rPr>
              <a:t>02</a:t>
            </a:r>
            <a:endParaRPr lang="en-US" sz="1800" dirty="0"/>
          </a:p>
        </p:txBody>
      </p:sp>
      <p:sp>
        <p:nvSpPr>
          <p:cNvPr id="15" name="Text 13"/>
          <p:cNvSpPr/>
          <p:nvPr/>
        </p:nvSpPr>
        <p:spPr>
          <a:xfrm>
            <a:off x="4626864" y="2697480"/>
            <a:ext cx="3035808" cy="822960"/>
          </a:xfrm>
          <a:prstGeom prst="rect">
            <a:avLst/>
          </a:prstGeom>
          <a:noFill/>
          <a:ln/>
        </p:spPr>
        <p:txBody>
          <a:bodyPr wrap="square" lIns="0" tIns="0" rIns="0" bIns="0" rtlCol="0" anchor="ctr"/>
          <a:lstStyle/>
          <a:p>
            <a:pPr indent="0" marL="0">
              <a:buNone/>
            </a:pPr>
            <a:r>
              <a:rPr lang="en-US" sz="2000" b="1" dirty="0">
                <a:solidFill>
                  <a:srgbClr val="20252B"/>
                </a:solidFill>
                <a:latin typeface="Arial" pitchFamily="34" charset="0"/>
                <a:ea typeface="Arial" pitchFamily="34" charset="-122"/>
                <a:cs typeface="Arial" pitchFamily="34" charset="-120"/>
              </a:rPr>
              <a:t>Checking the inbox too often</a:t>
            </a:r>
            <a:endParaRPr lang="en-US" sz="2000" dirty="0"/>
          </a:p>
        </p:txBody>
      </p:sp>
      <p:sp>
        <p:nvSpPr>
          <p:cNvPr id="16" name="Text 14"/>
          <p:cNvSpPr/>
          <p:nvPr/>
        </p:nvSpPr>
        <p:spPr>
          <a:xfrm>
            <a:off x="4626864" y="3721608"/>
            <a:ext cx="914400" cy="411480"/>
          </a:xfrm>
          <a:prstGeom prst="rect">
            <a:avLst/>
          </a:prstGeom>
          <a:noFill/>
          <a:ln/>
        </p:spPr>
        <p:txBody>
          <a:bodyPr wrap="square" lIns="0" tIns="0" rIns="0" bIns="0" rtlCol="0" anchor="ctr"/>
          <a:lstStyle/>
          <a:p>
            <a:pPr indent="0" marL="0">
              <a:buNone/>
            </a:pPr>
            <a:r>
              <a:rPr lang="en-US" sz="2700" dirty="0">
                <a:solidFill>
                  <a:srgbClr val="D9513F"/>
                </a:solidFill>
                <a:latin typeface="Arial" pitchFamily="34" charset="0"/>
                <a:ea typeface="Arial" pitchFamily="34" charset="-122"/>
                <a:cs typeface="Arial" pitchFamily="34" charset="-120"/>
              </a:rPr>
              <a:t>→</a:t>
            </a:r>
            <a:endParaRPr lang="en-US" sz="2700" dirty="0"/>
          </a:p>
        </p:txBody>
      </p:sp>
      <p:sp>
        <p:nvSpPr>
          <p:cNvPr id="17" name="Text 15"/>
          <p:cNvSpPr/>
          <p:nvPr/>
        </p:nvSpPr>
        <p:spPr>
          <a:xfrm>
            <a:off x="4626864" y="4270248"/>
            <a:ext cx="3035808" cy="594360"/>
          </a:xfrm>
          <a:prstGeom prst="rect">
            <a:avLst/>
          </a:prstGeom>
          <a:noFill/>
          <a:ln/>
        </p:spPr>
        <p:txBody>
          <a:bodyPr wrap="square" lIns="0" tIns="0" rIns="0" bIns="0" rtlCol="0" anchor="ctr"/>
          <a:lstStyle/>
          <a:p>
            <a:pPr indent="0" marL="0">
              <a:buNone/>
            </a:pPr>
            <a:r>
              <a:rPr lang="en-US" sz="1600" dirty="0">
                <a:solidFill>
                  <a:srgbClr val="647079"/>
                </a:solidFill>
                <a:latin typeface="Arial" pitchFamily="34" charset="0"/>
                <a:ea typeface="Arial" pitchFamily="34" charset="-122"/>
                <a:cs typeface="Arial" pitchFamily="34" charset="-120"/>
              </a:rPr>
              <a:t>Get one prioritized daily digest</a:t>
            </a:r>
            <a:endParaRPr lang="en-US" sz="1600" dirty="0"/>
          </a:p>
        </p:txBody>
      </p:sp>
      <p:sp>
        <p:nvSpPr>
          <p:cNvPr id="18" name="Shape 16"/>
          <p:cNvSpPr/>
          <p:nvPr/>
        </p:nvSpPr>
        <p:spPr>
          <a:xfrm>
            <a:off x="8174736" y="1856232"/>
            <a:ext cx="3502152" cy="3337560"/>
          </a:xfrm>
          <a:prstGeom prst="rect">
            <a:avLst/>
          </a:prstGeom>
          <a:solidFill>
            <a:srgbClr val="FFFFFF"/>
          </a:solidFill>
          <a:ln w="12700">
            <a:solidFill>
              <a:srgbClr val="D7DDDF"/>
            </a:solidFill>
            <a:prstDash val="solid"/>
          </a:ln>
        </p:spPr>
      </p:sp>
      <p:sp>
        <p:nvSpPr>
          <p:cNvPr id="19" name="Text 17"/>
          <p:cNvSpPr/>
          <p:nvPr/>
        </p:nvSpPr>
        <p:spPr>
          <a:xfrm>
            <a:off x="8403336" y="2075688"/>
            <a:ext cx="914400" cy="292608"/>
          </a:xfrm>
          <a:prstGeom prst="rect">
            <a:avLst/>
          </a:prstGeom>
          <a:noFill/>
          <a:ln/>
        </p:spPr>
        <p:txBody>
          <a:bodyPr wrap="square" lIns="0" tIns="0" rIns="0" bIns="0" rtlCol="0" anchor="ctr"/>
          <a:lstStyle/>
          <a:p>
            <a:pPr indent="0" marL="0">
              <a:buNone/>
            </a:pPr>
            <a:r>
              <a:rPr lang="en-US" sz="1800" b="1" dirty="0">
                <a:solidFill>
                  <a:srgbClr val="D9513F"/>
                </a:solidFill>
                <a:latin typeface="Arial" pitchFamily="34" charset="0"/>
                <a:ea typeface="Arial" pitchFamily="34" charset="-122"/>
                <a:cs typeface="Arial" pitchFamily="34" charset="-120"/>
              </a:rPr>
              <a:t>03</a:t>
            </a:r>
            <a:endParaRPr lang="en-US" sz="1800" dirty="0"/>
          </a:p>
        </p:txBody>
      </p:sp>
      <p:sp>
        <p:nvSpPr>
          <p:cNvPr id="20" name="Text 18"/>
          <p:cNvSpPr/>
          <p:nvPr/>
        </p:nvSpPr>
        <p:spPr>
          <a:xfrm>
            <a:off x="8403336" y="2697480"/>
            <a:ext cx="3035808" cy="822960"/>
          </a:xfrm>
          <a:prstGeom prst="rect">
            <a:avLst/>
          </a:prstGeom>
          <a:noFill/>
          <a:ln/>
        </p:spPr>
        <p:txBody>
          <a:bodyPr wrap="square" lIns="0" tIns="0" rIns="0" bIns="0" rtlCol="0" anchor="ctr"/>
          <a:lstStyle/>
          <a:p>
            <a:pPr indent="0" marL="0">
              <a:buNone/>
            </a:pPr>
            <a:r>
              <a:rPr lang="en-US" sz="2000" b="1" dirty="0">
                <a:solidFill>
                  <a:srgbClr val="20252B"/>
                </a:solidFill>
                <a:latin typeface="Arial" pitchFamily="34" charset="0"/>
                <a:ea typeface="Arial" pitchFamily="34" charset="-122"/>
                <a:cs typeface="Arial" pitchFamily="34" charset="-120"/>
              </a:rPr>
              <a:t>Documents buried in messages</a:t>
            </a:r>
            <a:endParaRPr lang="en-US" sz="2000" dirty="0"/>
          </a:p>
        </p:txBody>
      </p:sp>
      <p:sp>
        <p:nvSpPr>
          <p:cNvPr id="21" name="Text 19"/>
          <p:cNvSpPr/>
          <p:nvPr/>
        </p:nvSpPr>
        <p:spPr>
          <a:xfrm>
            <a:off x="8403336" y="3721608"/>
            <a:ext cx="914400" cy="411480"/>
          </a:xfrm>
          <a:prstGeom prst="rect">
            <a:avLst/>
          </a:prstGeom>
          <a:noFill/>
          <a:ln/>
        </p:spPr>
        <p:txBody>
          <a:bodyPr wrap="square" lIns="0" tIns="0" rIns="0" bIns="0" rtlCol="0" anchor="ctr"/>
          <a:lstStyle/>
          <a:p>
            <a:pPr indent="0" marL="0">
              <a:buNone/>
            </a:pPr>
            <a:r>
              <a:rPr lang="en-US" sz="2700" dirty="0">
                <a:solidFill>
                  <a:srgbClr val="D9513F"/>
                </a:solidFill>
                <a:latin typeface="Arial" pitchFamily="34" charset="0"/>
                <a:ea typeface="Arial" pitchFamily="34" charset="-122"/>
                <a:cs typeface="Arial" pitchFamily="34" charset="-120"/>
              </a:rPr>
              <a:t>→</a:t>
            </a:r>
            <a:endParaRPr lang="en-US" sz="2700" dirty="0"/>
          </a:p>
        </p:txBody>
      </p:sp>
      <p:sp>
        <p:nvSpPr>
          <p:cNvPr id="22" name="Text 20"/>
          <p:cNvSpPr/>
          <p:nvPr/>
        </p:nvSpPr>
        <p:spPr>
          <a:xfrm>
            <a:off x="8403336" y="4270248"/>
            <a:ext cx="3035808" cy="594360"/>
          </a:xfrm>
          <a:prstGeom prst="rect">
            <a:avLst/>
          </a:prstGeom>
          <a:noFill/>
          <a:ln/>
        </p:spPr>
        <p:txBody>
          <a:bodyPr wrap="square" lIns="0" tIns="0" rIns="0" bIns="0" rtlCol="0" anchor="ctr"/>
          <a:lstStyle/>
          <a:p>
            <a:pPr indent="0" marL="0">
              <a:buNone/>
            </a:pPr>
            <a:r>
              <a:rPr lang="en-US" sz="1600" dirty="0">
                <a:solidFill>
                  <a:srgbClr val="647079"/>
                </a:solidFill>
                <a:latin typeface="Arial" pitchFamily="34" charset="0"/>
                <a:ea typeface="Arial" pitchFamily="34" charset="-122"/>
                <a:cs typeface="Arial" pitchFamily="34" charset="-120"/>
              </a:rPr>
              <a:t>Store PDFs and index their fields</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7F7"/>
        </a:solidFill>
      </p:bgPr>
    </p:bg>
    <p:spTree>
      <p:nvGrpSpPr>
        <p:cNvPr id="1" name=""/>
        <p:cNvGrpSpPr/>
        <p:nvPr/>
      </p:nvGrpSpPr>
      <p:grpSpPr>
        <a:xfrm>
          <a:off x="0" y="0"/>
          <a:ext cx="0" cy="0"/>
          <a:chOff x="0" y="0"/>
          <a:chExt cx="0" cy="0"/>
        </a:xfrm>
      </p:grpSpPr>
      <p:sp>
        <p:nvSpPr>
          <p:cNvPr id="2" name="Text 0"/>
          <p:cNvSpPr/>
          <p:nvPr/>
        </p:nvSpPr>
        <p:spPr>
          <a:xfrm>
            <a:off x="621792" y="347472"/>
            <a:ext cx="10058400" cy="219456"/>
          </a:xfrm>
          <a:prstGeom prst="rect">
            <a:avLst/>
          </a:prstGeom>
          <a:noFill/>
          <a:ln/>
        </p:spPr>
        <p:txBody>
          <a:bodyPr wrap="square" lIns="0" tIns="0" rIns="0" bIns="0" rtlCol="0" anchor="ctr"/>
          <a:lstStyle/>
          <a:p>
            <a:pPr indent="0" marL="0">
              <a:buNone/>
            </a:pPr>
            <a:r>
              <a:rPr lang="en-US" sz="1000" b="1" spc="120" kern="0" dirty="0">
                <a:solidFill>
                  <a:srgbClr val="D9513F"/>
                </a:solidFill>
                <a:latin typeface="Arial" pitchFamily="34" charset="0"/>
                <a:ea typeface="Arial" pitchFamily="34" charset="-122"/>
                <a:cs typeface="Arial" pitchFamily="34" charset="-120"/>
              </a:rPr>
              <a:t>01 / ACTUAL N8N TEMPLATE</a:t>
            </a:r>
            <a:endParaRPr lang="en-US" sz="1000" dirty="0"/>
          </a:p>
        </p:txBody>
      </p:sp>
      <p:sp>
        <p:nvSpPr>
          <p:cNvPr id="3" name="Text 1"/>
          <p:cNvSpPr/>
          <p:nvPr/>
        </p:nvSpPr>
        <p:spPr>
          <a:xfrm>
            <a:off x="621792" y="704088"/>
            <a:ext cx="10972800" cy="685800"/>
          </a:xfrm>
          <a:prstGeom prst="rect">
            <a:avLst/>
          </a:prstGeom>
          <a:noFill/>
          <a:ln/>
        </p:spPr>
        <p:txBody>
          <a:bodyPr wrap="square" lIns="0" tIns="0" rIns="0" bIns="0" rtlCol="0" anchor="ctr"/>
          <a:lstStyle/>
          <a:p>
            <a:pPr indent="0" marL="0">
              <a:buNone/>
            </a:pPr>
            <a:r>
              <a:rPr lang="en-US" sz="2800" b="1" dirty="0">
                <a:solidFill>
                  <a:srgbClr val="20252B"/>
                </a:solidFill>
                <a:latin typeface="Arial" pitchFamily="34" charset="0"/>
                <a:ea typeface="Arial" pitchFamily="34" charset="-122"/>
                <a:cs typeface="Arial" pitchFamily="34" charset="-120"/>
              </a:rPr>
              <a:t>Sort emails and draft replies</a:t>
            </a:r>
            <a:endParaRPr lang="en-US" sz="2800" dirty="0"/>
          </a:p>
        </p:txBody>
      </p:sp>
      <p:sp>
        <p:nvSpPr>
          <p:cNvPr id="4" name="Shape 2"/>
          <p:cNvSpPr/>
          <p:nvPr/>
        </p:nvSpPr>
        <p:spPr>
          <a:xfrm>
            <a:off x="594360" y="1435608"/>
            <a:ext cx="11000232" cy="0"/>
          </a:xfrm>
          <a:prstGeom prst="line">
            <a:avLst/>
          </a:prstGeom>
          <a:noFill/>
          <a:ln w="12700">
            <a:solidFill>
              <a:srgbClr val="D7DDDF"/>
            </a:solidFill>
            <a:prstDash val="solid"/>
          </a:ln>
        </p:spPr>
      </p:sp>
      <p:sp>
        <p:nvSpPr>
          <p:cNvPr id="5" name="Shape 3"/>
          <p:cNvSpPr/>
          <p:nvPr/>
        </p:nvSpPr>
        <p:spPr>
          <a:xfrm>
            <a:off x="594360" y="6455664"/>
            <a:ext cx="11000232" cy="0"/>
          </a:xfrm>
          <a:prstGeom prst="line">
            <a:avLst/>
          </a:prstGeom>
          <a:noFill/>
          <a:ln w="12700">
            <a:solidFill>
              <a:srgbClr val="D7DDDF"/>
            </a:solidFill>
            <a:prstDash val="solid"/>
          </a:ln>
        </p:spPr>
      </p:sp>
      <p:sp>
        <p:nvSpPr>
          <p:cNvPr id="6" name="Text 4"/>
          <p:cNvSpPr/>
          <p:nvPr/>
        </p:nvSpPr>
        <p:spPr>
          <a:xfrm>
            <a:off x="621792" y="6537960"/>
            <a:ext cx="2743200" cy="155448"/>
          </a:xfrm>
          <a:prstGeom prst="rect">
            <a:avLst/>
          </a:prstGeom>
          <a:noFill/>
          <a:ln/>
        </p:spPr>
        <p:txBody>
          <a:bodyPr wrap="square" lIns="0" tIns="0" rIns="0" bIns="0" rtlCol="0" anchor="ctr"/>
          <a:lstStyle/>
          <a:p>
            <a:pPr indent="0" marL="0">
              <a:buNone/>
            </a:pPr>
            <a:r>
              <a:rPr lang="en-US" sz="900" dirty="0">
                <a:solidFill>
                  <a:srgbClr val="647079"/>
                </a:solidFill>
                <a:latin typeface="Arial" pitchFamily="34" charset="0"/>
                <a:ea typeface="Arial" pitchFamily="34" charset="-122"/>
                <a:cs typeface="Arial" pitchFamily="34" charset="-120"/>
              </a:rPr>
              <a:t>Viktor Zaika</a:t>
            </a:r>
            <a:endParaRPr lang="en-US" sz="900" dirty="0"/>
          </a:p>
        </p:txBody>
      </p:sp>
      <p:sp>
        <p:nvSpPr>
          <p:cNvPr id="7" name="Text 5"/>
          <p:cNvSpPr/>
          <p:nvPr/>
        </p:nvSpPr>
        <p:spPr>
          <a:xfrm>
            <a:off x="11064240" y="6528816"/>
            <a:ext cx="457200" cy="155448"/>
          </a:xfrm>
          <a:prstGeom prst="rect">
            <a:avLst/>
          </a:prstGeom>
          <a:noFill/>
          <a:ln/>
        </p:spPr>
        <p:txBody>
          <a:bodyPr wrap="square" lIns="0" tIns="0" rIns="0" bIns="0" rtlCol="0" anchor="ctr"/>
          <a:lstStyle/>
          <a:p>
            <a:pPr algn="r" indent="0" marL="0">
              <a:buNone/>
            </a:pPr>
            <a:r>
              <a:rPr lang="en-US" sz="900" dirty="0">
                <a:solidFill>
                  <a:srgbClr val="647079"/>
                </a:solidFill>
                <a:latin typeface="Arial" pitchFamily="34" charset="0"/>
                <a:ea typeface="Arial" pitchFamily="34" charset="-122"/>
                <a:cs typeface="Arial" pitchFamily="34" charset="-120"/>
              </a:rPr>
              <a:t>03</a:t>
            </a:r>
            <a:endParaRPr lang="en-US" sz="900" dirty="0"/>
          </a:p>
        </p:txBody>
      </p:sp>
      <p:sp>
        <p:nvSpPr>
          <p:cNvPr id="8" name="Text 6"/>
          <p:cNvSpPr/>
          <p:nvPr/>
        </p:nvSpPr>
        <p:spPr>
          <a:xfrm>
            <a:off x="621792" y="1545336"/>
            <a:ext cx="10881360" cy="274320"/>
          </a:xfrm>
          <a:prstGeom prst="rect">
            <a:avLst/>
          </a:prstGeom>
          <a:noFill/>
          <a:ln/>
        </p:spPr>
        <p:txBody>
          <a:bodyPr wrap="square" lIns="0" tIns="0" rIns="0" bIns="0" rtlCol="0" anchor="ctr"/>
          <a:lstStyle/>
          <a:p>
            <a:pPr indent="0" marL="0">
              <a:buNone/>
            </a:pPr>
            <a:r>
              <a:rPr lang="en-US" sz="1600" b="1" dirty="0">
                <a:solidFill>
                  <a:srgbClr val="D9513F"/>
                </a:solidFill>
                <a:latin typeface="Arial" pitchFamily="34" charset="0"/>
                <a:ea typeface="Arial" pitchFamily="34" charset="-122"/>
                <a:cs typeface="Arial" pitchFamily="34" charset="-120"/>
              </a:rPr>
              <a:t>Gmail → classify → label → draft</a:t>
            </a:r>
            <a:endParaRPr lang="en-US" sz="1600" dirty="0"/>
          </a:p>
        </p:txBody>
      </p:sp>
      <p:pic>
        <p:nvPicPr>
          <p:cNvPr id="9" name="Image 0" descr="preencoded.png">    </p:cNvPr>
          <p:cNvPicPr>
            <a:picLocks noChangeAspect="1"/>
          </p:cNvPicPr>
          <p:nvPr/>
        </p:nvPicPr>
        <p:blipFill>
          <a:blip r:embed="rId1"/>
          <a:stretch>
            <a:fillRect/>
          </a:stretch>
        </p:blipFill>
        <p:spPr>
          <a:xfrm>
            <a:off x="2353641" y="1938528"/>
            <a:ext cx="7481670" cy="3877056"/>
          </a:xfrm>
          <a:prstGeom prst="rect">
            <a:avLst/>
          </a:prstGeom>
        </p:spPr>
      </p:pic>
      <p:sp>
        <p:nvSpPr>
          <p:cNvPr id="10" name="Text 7">
            <a:hlinkClick r:id="rId2" tooltip=""/>
          </p:cNvPr>
          <p:cNvSpPr/>
          <p:nvPr/>
        </p:nvSpPr>
        <p:spPr>
          <a:xfrm>
            <a:off x="621792" y="6071616"/>
            <a:ext cx="10789920" cy="219456"/>
          </a:xfrm>
          <a:prstGeom prst="rect">
            <a:avLst/>
          </a:prstGeom>
          <a:noFill/>
          <a:ln/>
        </p:spPr>
        <p:txBody>
          <a:bodyPr wrap="square" lIns="0" tIns="0" rIns="0" bIns="0" rtlCol="0" anchor="ctr"/>
          <a:lstStyle/>
          <a:p>
            <a:pPr indent="0" marL="0">
              <a:buNone/>
            </a:pPr>
            <a:r>
              <a:rPr lang="en-US" sz="1100" u="sng" dirty="0">
                <a:solidFill>
                  <a:srgbClr val="D9513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Full-resolution n8n template by Supira Inc.  ↗</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7F7"/>
        </a:solidFill>
      </p:bgPr>
    </p:bg>
    <p:spTree>
      <p:nvGrpSpPr>
        <p:cNvPr id="1" name=""/>
        <p:cNvGrpSpPr/>
        <p:nvPr/>
      </p:nvGrpSpPr>
      <p:grpSpPr>
        <a:xfrm>
          <a:off x="0" y="0"/>
          <a:ext cx="0" cy="0"/>
          <a:chOff x="0" y="0"/>
          <a:chExt cx="0" cy="0"/>
        </a:xfrm>
      </p:grpSpPr>
      <p:sp>
        <p:nvSpPr>
          <p:cNvPr id="2" name="Text 0"/>
          <p:cNvSpPr/>
          <p:nvPr/>
        </p:nvSpPr>
        <p:spPr>
          <a:xfrm>
            <a:off x="621792" y="347472"/>
            <a:ext cx="10058400" cy="219456"/>
          </a:xfrm>
          <a:prstGeom prst="rect">
            <a:avLst/>
          </a:prstGeom>
          <a:noFill/>
          <a:ln/>
        </p:spPr>
        <p:txBody>
          <a:bodyPr wrap="square" lIns="0" tIns="0" rIns="0" bIns="0" rtlCol="0" anchor="ctr"/>
          <a:lstStyle/>
          <a:p>
            <a:pPr indent="0" marL="0">
              <a:buNone/>
            </a:pPr>
            <a:r>
              <a:rPr lang="en-US" sz="1000" b="1" spc="120" kern="0" dirty="0">
                <a:solidFill>
                  <a:srgbClr val="D9513F"/>
                </a:solidFill>
                <a:latin typeface="Arial" pitchFamily="34" charset="0"/>
                <a:ea typeface="Arial" pitchFamily="34" charset="-122"/>
                <a:cs typeface="Arial" pitchFamily="34" charset="-120"/>
              </a:rPr>
              <a:t>02 / ACTUAL N8N TEMPLATE</a:t>
            </a:r>
            <a:endParaRPr lang="en-US" sz="1000" dirty="0"/>
          </a:p>
        </p:txBody>
      </p:sp>
      <p:sp>
        <p:nvSpPr>
          <p:cNvPr id="3" name="Text 1"/>
          <p:cNvSpPr/>
          <p:nvPr/>
        </p:nvSpPr>
        <p:spPr>
          <a:xfrm>
            <a:off x="621792" y="704088"/>
            <a:ext cx="10972800" cy="685800"/>
          </a:xfrm>
          <a:prstGeom prst="rect">
            <a:avLst/>
          </a:prstGeom>
          <a:noFill/>
          <a:ln/>
        </p:spPr>
        <p:txBody>
          <a:bodyPr wrap="square" lIns="0" tIns="0" rIns="0" bIns="0" rtlCol="0" anchor="ctr"/>
          <a:lstStyle/>
          <a:p>
            <a:pPr indent="0" marL="0">
              <a:buNone/>
            </a:pPr>
            <a:r>
              <a:rPr lang="en-US" sz="2800" b="1" dirty="0">
                <a:solidFill>
                  <a:srgbClr val="20252B"/>
                </a:solidFill>
                <a:latin typeface="Arial" pitchFamily="34" charset="0"/>
                <a:ea typeface="Arial" pitchFamily="34" charset="-122"/>
                <a:cs typeface="Arial" pitchFamily="34" charset="-120"/>
              </a:rPr>
              <a:t>Get one useful email digest</a:t>
            </a:r>
            <a:endParaRPr lang="en-US" sz="2800" dirty="0"/>
          </a:p>
        </p:txBody>
      </p:sp>
      <p:sp>
        <p:nvSpPr>
          <p:cNvPr id="4" name="Shape 2"/>
          <p:cNvSpPr/>
          <p:nvPr/>
        </p:nvSpPr>
        <p:spPr>
          <a:xfrm>
            <a:off x="594360" y="1435608"/>
            <a:ext cx="11000232" cy="0"/>
          </a:xfrm>
          <a:prstGeom prst="line">
            <a:avLst/>
          </a:prstGeom>
          <a:noFill/>
          <a:ln w="12700">
            <a:solidFill>
              <a:srgbClr val="D7DDDF"/>
            </a:solidFill>
            <a:prstDash val="solid"/>
          </a:ln>
        </p:spPr>
      </p:sp>
      <p:sp>
        <p:nvSpPr>
          <p:cNvPr id="5" name="Shape 3"/>
          <p:cNvSpPr/>
          <p:nvPr/>
        </p:nvSpPr>
        <p:spPr>
          <a:xfrm>
            <a:off x="594360" y="6455664"/>
            <a:ext cx="11000232" cy="0"/>
          </a:xfrm>
          <a:prstGeom prst="line">
            <a:avLst/>
          </a:prstGeom>
          <a:noFill/>
          <a:ln w="12700">
            <a:solidFill>
              <a:srgbClr val="D7DDDF"/>
            </a:solidFill>
            <a:prstDash val="solid"/>
          </a:ln>
        </p:spPr>
      </p:sp>
      <p:sp>
        <p:nvSpPr>
          <p:cNvPr id="6" name="Text 4"/>
          <p:cNvSpPr/>
          <p:nvPr/>
        </p:nvSpPr>
        <p:spPr>
          <a:xfrm>
            <a:off x="621792" y="6537960"/>
            <a:ext cx="2743200" cy="155448"/>
          </a:xfrm>
          <a:prstGeom prst="rect">
            <a:avLst/>
          </a:prstGeom>
          <a:noFill/>
          <a:ln/>
        </p:spPr>
        <p:txBody>
          <a:bodyPr wrap="square" lIns="0" tIns="0" rIns="0" bIns="0" rtlCol="0" anchor="ctr"/>
          <a:lstStyle/>
          <a:p>
            <a:pPr indent="0" marL="0">
              <a:buNone/>
            </a:pPr>
            <a:r>
              <a:rPr lang="en-US" sz="900" dirty="0">
                <a:solidFill>
                  <a:srgbClr val="647079"/>
                </a:solidFill>
                <a:latin typeface="Arial" pitchFamily="34" charset="0"/>
                <a:ea typeface="Arial" pitchFamily="34" charset="-122"/>
                <a:cs typeface="Arial" pitchFamily="34" charset="-120"/>
              </a:rPr>
              <a:t>Viktor Zaika</a:t>
            </a:r>
            <a:endParaRPr lang="en-US" sz="900" dirty="0"/>
          </a:p>
        </p:txBody>
      </p:sp>
      <p:sp>
        <p:nvSpPr>
          <p:cNvPr id="7" name="Text 5"/>
          <p:cNvSpPr/>
          <p:nvPr/>
        </p:nvSpPr>
        <p:spPr>
          <a:xfrm>
            <a:off x="11064240" y="6528816"/>
            <a:ext cx="457200" cy="155448"/>
          </a:xfrm>
          <a:prstGeom prst="rect">
            <a:avLst/>
          </a:prstGeom>
          <a:noFill/>
          <a:ln/>
        </p:spPr>
        <p:txBody>
          <a:bodyPr wrap="square" lIns="0" tIns="0" rIns="0" bIns="0" rtlCol="0" anchor="ctr"/>
          <a:lstStyle/>
          <a:p>
            <a:pPr algn="r" indent="0" marL="0">
              <a:buNone/>
            </a:pPr>
            <a:r>
              <a:rPr lang="en-US" sz="900" dirty="0">
                <a:solidFill>
                  <a:srgbClr val="647079"/>
                </a:solidFill>
                <a:latin typeface="Arial" pitchFamily="34" charset="0"/>
                <a:ea typeface="Arial" pitchFamily="34" charset="-122"/>
                <a:cs typeface="Arial" pitchFamily="34" charset="-120"/>
              </a:rPr>
              <a:t>04</a:t>
            </a:r>
            <a:endParaRPr lang="en-US" sz="900" dirty="0"/>
          </a:p>
        </p:txBody>
      </p:sp>
      <p:sp>
        <p:nvSpPr>
          <p:cNvPr id="8" name="Text 6"/>
          <p:cNvSpPr/>
          <p:nvPr/>
        </p:nvSpPr>
        <p:spPr>
          <a:xfrm>
            <a:off x="621792" y="1545336"/>
            <a:ext cx="10881360" cy="274320"/>
          </a:xfrm>
          <a:prstGeom prst="rect">
            <a:avLst/>
          </a:prstGeom>
          <a:noFill/>
          <a:ln/>
        </p:spPr>
        <p:txBody>
          <a:bodyPr wrap="square" lIns="0" tIns="0" rIns="0" bIns="0" rtlCol="0" anchor="ctr"/>
          <a:lstStyle/>
          <a:p>
            <a:pPr indent="0" marL="0">
              <a:buNone/>
            </a:pPr>
            <a:r>
              <a:rPr lang="en-US" sz="1600" b="1" dirty="0">
                <a:solidFill>
                  <a:srgbClr val="D9513F"/>
                </a:solidFill>
                <a:latin typeface="Arial" pitchFamily="34" charset="0"/>
                <a:ea typeface="Arial" pitchFamily="34" charset="-122"/>
                <a:cs typeface="Arial" pitchFamily="34" charset="-120"/>
              </a:rPr>
              <a:t>Schedule → recent email → AI → digest</a:t>
            </a:r>
            <a:endParaRPr lang="en-US" sz="1600" dirty="0"/>
          </a:p>
        </p:txBody>
      </p:sp>
      <p:pic>
        <p:nvPicPr>
          <p:cNvPr id="9" name="Image 0" descr="preencoded.png">    </p:cNvPr>
          <p:cNvPicPr>
            <a:picLocks noChangeAspect="1"/>
          </p:cNvPicPr>
          <p:nvPr/>
        </p:nvPicPr>
        <p:blipFill>
          <a:blip r:embed="rId1"/>
          <a:stretch>
            <a:fillRect/>
          </a:stretch>
        </p:blipFill>
        <p:spPr>
          <a:xfrm>
            <a:off x="621792" y="2820817"/>
            <a:ext cx="10945368" cy="2112479"/>
          </a:xfrm>
          <a:prstGeom prst="rect">
            <a:avLst/>
          </a:prstGeom>
        </p:spPr>
      </p:pic>
      <p:sp>
        <p:nvSpPr>
          <p:cNvPr id="10" name="Text 7">
            <a:hlinkClick r:id="rId2" tooltip=""/>
          </p:cNvPr>
          <p:cNvSpPr/>
          <p:nvPr/>
        </p:nvSpPr>
        <p:spPr>
          <a:xfrm>
            <a:off x="621792" y="6071616"/>
            <a:ext cx="10789920" cy="219456"/>
          </a:xfrm>
          <a:prstGeom prst="rect">
            <a:avLst/>
          </a:prstGeom>
          <a:noFill/>
          <a:ln/>
        </p:spPr>
        <p:txBody>
          <a:bodyPr wrap="square" lIns="0" tIns="0" rIns="0" bIns="0" rtlCol="0" anchor="ctr"/>
          <a:lstStyle/>
          <a:p>
            <a:pPr indent="0" marL="0">
              <a:buNone/>
            </a:pPr>
            <a:r>
              <a:rPr lang="en-US" sz="1100" u="sng" dirty="0">
                <a:solidFill>
                  <a:srgbClr val="D9513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Full-resolution n8n template by Mohammed Aljer  ↗</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7F7"/>
        </a:solidFill>
      </p:bgPr>
    </p:bg>
    <p:spTree>
      <p:nvGrpSpPr>
        <p:cNvPr id="1" name=""/>
        <p:cNvGrpSpPr/>
        <p:nvPr/>
      </p:nvGrpSpPr>
      <p:grpSpPr>
        <a:xfrm>
          <a:off x="0" y="0"/>
          <a:ext cx="0" cy="0"/>
          <a:chOff x="0" y="0"/>
          <a:chExt cx="0" cy="0"/>
        </a:xfrm>
      </p:grpSpPr>
      <p:sp>
        <p:nvSpPr>
          <p:cNvPr id="2" name="Text 0"/>
          <p:cNvSpPr/>
          <p:nvPr/>
        </p:nvSpPr>
        <p:spPr>
          <a:xfrm>
            <a:off x="621792" y="347472"/>
            <a:ext cx="10058400" cy="219456"/>
          </a:xfrm>
          <a:prstGeom prst="rect">
            <a:avLst/>
          </a:prstGeom>
          <a:noFill/>
          <a:ln/>
        </p:spPr>
        <p:txBody>
          <a:bodyPr wrap="square" lIns="0" tIns="0" rIns="0" bIns="0" rtlCol="0" anchor="ctr"/>
          <a:lstStyle/>
          <a:p>
            <a:pPr indent="0" marL="0">
              <a:buNone/>
            </a:pPr>
            <a:r>
              <a:rPr lang="en-US" sz="1000" b="1" spc="120" kern="0" dirty="0">
                <a:solidFill>
                  <a:srgbClr val="D9513F"/>
                </a:solidFill>
                <a:latin typeface="Arial" pitchFamily="34" charset="0"/>
                <a:ea typeface="Arial" pitchFamily="34" charset="-122"/>
                <a:cs typeface="Arial" pitchFamily="34" charset="-120"/>
              </a:rPr>
              <a:t>03 / ACTUAL N8N TEMPLATE</a:t>
            </a:r>
            <a:endParaRPr lang="en-US" sz="1000" dirty="0"/>
          </a:p>
        </p:txBody>
      </p:sp>
      <p:sp>
        <p:nvSpPr>
          <p:cNvPr id="3" name="Text 1"/>
          <p:cNvSpPr/>
          <p:nvPr/>
        </p:nvSpPr>
        <p:spPr>
          <a:xfrm>
            <a:off x="621792" y="704088"/>
            <a:ext cx="10972800" cy="685800"/>
          </a:xfrm>
          <a:prstGeom prst="rect">
            <a:avLst/>
          </a:prstGeom>
          <a:noFill/>
          <a:ln/>
        </p:spPr>
        <p:txBody>
          <a:bodyPr wrap="square" lIns="0" tIns="0" rIns="0" bIns="0" rtlCol="0" anchor="ctr"/>
          <a:lstStyle/>
          <a:p>
            <a:pPr indent="0" marL="0">
              <a:buNone/>
            </a:pPr>
            <a:r>
              <a:rPr lang="en-US" sz="2800" b="1" dirty="0">
                <a:solidFill>
                  <a:srgbClr val="20252B"/>
                </a:solidFill>
                <a:latin typeface="Arial" pitchFamily="34" charset="0"/>
                <a:ea typeface="Arial" pitchFamily="34" charset="-122"/>
                <a:cs typeface="Arial" pitchFamily="34" charset="-120"/>
              </a:rPr>
              <a:t>Process invoices and attachments</a:t>
            </a:r>
            <a:endParaRPr lang="en-US" sz="2800" dirty="0"/>
          </a:p>
        </p:txBody>
      </p:sp>
      <p:sp>
        <p:nvSpPr>
          <p:cNvPr id="4" name="Shape 2"/>
          <p:cNvSpPr/>
          <p:nvPr/>
        </p:nvSpPr>
        <p:spPr>
          <a:xfrm>
            <a:off x="594360" y="1435608"/>
            <a:ext cx="11000232" cy="0"/>
          </a:xfrm>
          <a:prstGeom prst="line">
            <a:avLst/>
          </a:prstGeom>
          <a:noFill/>
          <a:ln w="12700">
            <a:solidFill>
              <a:srgbClr val="D7DDDF"/>
            </a:solidFill>
            <a:prstDash val="solid"/>
          </a:ln>
        </p:spPr>
      </p:sp>
      <p:sp>
        <p:nvSpPr>
          <p:cNvPr id="5" name="Shape 3"/>
          <p:cNvSpPr/>
          <p:nvPr/>
        </p:nvSpPr>
        <p:spPr>
          <a:xfrm>
            <a:off x="594360" y="6455664"/>
            <a:ext cx="11000232" cy="0"/>
          </a:xfrm>
          <a:prstGeom prst="line">
            <a:avLst/>
          </a:prstGeom>
          <a:noFill/>
          <a:ln w="12700">
            <a:solidFill>
              <a:srgbClr val="D7DDDF"/>
            </a:solidFill>
            <a:prstDash val="solid"/>
          </a:ln>
        </p:spPr>
      </p:sp>
      <p:sp>
        <p:nvSpPr>
          <p:cNvPr id="6" name="Text 4"/>
          <p:cNvSpPr/>
          <p:nvPr/>
        </p:nvSpPr>
        <p:spPr>
          <a:xfrm>
            <a:off x="621792" y="6537960"/>
            <a:ext cx="2743200" cy="155448"/>
          </a:xfrm>
          <a:prstGeom prst="rect">
            <a:avLst/>
          </a:prstGeom>
          <a:noFill/>
          <a:ln/>
        </p:spPr>
        <p:txBody>
          <a:bodyPr wrap="square" lIns="0" tIns="0" rIns="0" bIns="0" rtlCol="0" anchor="ctr"/>
          <a:lstStyle/>
          <a:p>
            <a:pPr indent="0" marL="0">
              <a:buNone/>
            </a:pPr>
            <a:r>
              <a:rPr lang="en-US" sz="900" dirty="0">
                <a:solidFill>
                  <a:srgbClr val="647079"/>
                </a:solidFill>
                <a:latin typeface="Arial" pitchFamily="34" charset="0"/>
                <a:ea typeface="Arial" pitchFamily="34" charset="-122"/>
                <a:cs typeface="Arial" pitchFamily="34" charset="-120"/>
              </a:rPr>
              <a:t>Viktor Zaika</a:t>
            </a:r>
            <a:endParaRPr lang="en-US" sz="900" dirty="0"/>
          </a:p>
        </p:txBody>
      </p:sp>
      <p:sp>
        <p:nvSpPr>
          <p:cNvPr id="7" name="Text 5"/>
          <p:cNvSpPr/>
          <p:nvPr/>
        </p:nvSpPr>
        <p:spPr>
          <a:xfrm>
            <a:off x="11064240" y="6528816"/>
            <a:ext cx="457200" cy="155448"/>
          </a:xfrm>
          <a:prstGeom prst="rect">
            <a:avLst/>
          </a:prstGeom>
          <a:noFill/>
          <a:ln/>
        </p:spPr>
        <p:txBody>
          <a:bodyPr wrap="square" lIns="0" tIns="0" rIns="0" bIns="0" rtlCol="0" anchor="ctr"/>
          <a:lstStyle/>
          <a:p>
            <a:pPr algn="r" indent="0" marL="0">
              <a:buNone/>
            </a:pPr>
            <a:r>
              <a:rPr lang="en-US" sz="900" dirty="0">
                <a:solidFill>
                  <a:srgbClr val="647079"/>
                </a:solidFill>
                <a:latin typeface="Arial" pitchFamily="34" charset="0"/>
                <a:ea typeface="Arial" pitchFamily="34" charset="-122"/>
                <a:cs typeface="Arial" pitchFamily="34" charset="-120"/>
              </a:rPr>
              <a:t>05</a:t>
            </a:r>
            <a:endParaRPr lang="en-US" sz="900" dirty="0"/>
          </a:p>
        </p:txBody>
      </p:sp>
      <p:sp>
        <p:nvSpPr>
          <p:cNvPr id="8" name="Text 6"/>
          <p:cNvSpPr/>
          <p:nvPr/>
        </p:nvSpPr>
        <p:spPr>
          <a:xfrm>
            <a:off x="621792" y="1545336"/>
            <a:ext cx="10881360" cy="274320"/>
          </a:xfrm>
          <a:prstGeom prst="rect">
            <a:avLst/>
          </a:prstGeom>
          <a:noFill/>
          <a:ln/>
        </p:spPr>
        <p:txBody>
          <a:bodyPr wrap="square" lIns="0" tIns="0" rIns="0" bIns="0" rtlCol="0" anchor="ctr"/>
          <a:lstStyle/>
          <a:p>
            <a:pPr indent="0" marL="0">
              <a:buNone/>
            </a:pPr>
            <a:r>
              <a:rPr lang="en-US" sz="1600" b="1" dirty="0">
                <a:solidFill>
                  <a:srgbClr val="D9513F"/>
                </a:solidFill>
                <a:latin typeface="Arial" pitchFamily="34" charset="0"/>
                <a:ea typeface="Arial" pitchFamily="34" charset="-122"/>
                <a:cs typeface="Arial" pitchFamily="34" charset="-120"/>
              </a:rPr>
              <a:t>Gmail → PDF → extraction → Drive + Sheets</a:t>
            </a:r>
            <a:endParaRPr lang="en-US" sz="1600" dirty="0"/>
          </a:p>
        </p:txBody>
      </p:sp>
      <p:pic>
        <p:nvPicPr>
          <p:cNvPr id="9" name="Image 0" descr="preencoded.png">    </p:cNvPr>
          <p:cNvPicPr>
            <a:picLocks noChangeAspect="1"/>
          </p:cNvPicPr>
          <p:nvPr/>
        </p:nvPicPr>
        <p:blipFill>
          <a:blip r:embed="rId1"/>
          <a:stretch>
            <a:fillRect/>
          </a:stretch>
        </p:blipFill>
        <p:spPr>
          <a:xfrm>
            <a:off x="621792" y="2871098"/>
            <a:ext cx="10945368" cy="2011915"/>
          </a:xfrm>
          <a:prstGeom prst="rect">
            <a:avLst/>
          </a:prstGeom>
        </p:spPr>
      </p:pic>
      <p:sp>
        <p:nvSpPr>
          <p:cNvPr id="10" name="Text 7">
            <a:hlinkClick r:id="rId2" tooltip=""/>
          </p:cNvPr>
          <p:cNvSpPr/>
          <p:nvPr/>
        </p:nvSpPr>
        <p:spPr>
          <a:xfrm>
            <a:off x="621792" y="6071616"/>
            <a:ext cx="10789920" cy="219456"/>
          </a:xfrm>
          <a:prstGeom prst="rect">
            <a:avLst/>
          </a:prstGeom>
          <a:noFill/>
          <a:ln/>
        </p:spPr>
        <p:txBody>
          <a:bodyPr wrap="square" lIns="0" tIns="0" rIns="0" bIns="0" rtlCol="0" anchor="ctr"/>
          <a:lstStyle/>
          <a:p>
            <a:pPr indent="0" marL="0">
              <a:buNone/>
            </a:pPr>
            <a:r>
              <a:rPr lang="en-US" sz="1100" u="sng" dirty="0">
                <a:solidFill>
                  <a:srgbClr val="D9513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Full-resolution n8n template by Juan Carlos Cavero Gracia  ↗</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6F7F7"/>
        </a:solidFill>
      </p:bgPr>
    </p:bg>
    <p:spTree>
      <p:nvGrpSpPr>
        <p:cNvPr id="1" name=""/>
        <p:cNvGrpSpPr/>
        <p:nvPr/>
      </p:nvGrpSpPr>
      <p:grpSpPr>
        <a:xfrm>
          <a:off x="0" y="0"/>
          <a:ext cx="0" cy="0"/>
          <a:chOff x="0" y="0"/>
          <a:chExt cx="0" cy="0"/>
        </a:xfrm>
      </p:grpSpPr>
      <p:sp>
        <p:nvSpPr>
          <p:cNvPr id="2" name="Text 0"/>
          <p:cNvSpPr/>
          <p:nvPr/>
        </p:nvSpPr>
        <p:spPr>
          <a:xfrm>
            <a:off x="621792" y="347472"/>
            <a:ext cx="10058400" cy="219456"/>
          </a:xfrm>
          <a:prstGeom prst="rect">
            <a:avLst/>
          </a:prstGeom>
          <a:noFill/>
          <a:ln/>
        </p:spPr>
        <p:txBody>
          <a:bodyPr wrap="square" lIns="0" tIns="0" rIns="0" bIns="0" rtlCol="0" anchor="ctr"/>
          <a:lstStyle/>
          <a:p>
            <a:pPr indent="0" marL="0">
              <a:buNone/>
            </a:pPr>
            <a:r>
              <a:rPr lang="en-US" sz="1000" b="1" spc="120" kern="0" dirty="0">
                <a:solidFill>
                  <a:srgbClr val="D9513F"/>
                </a:solidFill>
                <a:latin typeface="Arial" pitchFamily="34" charset="0"/>
                <a:ea typeface="Arial" pitchFamily="34" charset="-122"/>
                <a:cs typeface="Arial" pitchFamily="34" charset="-120"/>
              </a:rPr>
              <a:t>BEFORE ACTIVATING</a:t>
            </a:r>
            <a:endParaRPr lang="en-US" sz="1000" dirty="0"/>
          </a:p>
        </p:txBody>
      </p:sp>
      <p:sp>
        <p:nvSpPr>
          <p:cNvPr id="3" name="Text 1"/>
          <p:cNvSpPr/>
          <p:nvPr/>
        </p:nvSpPr>
        <p:spPr>
          <a:xfrm>
            <a:off x="621792" y="704088"/>
            <a:ext cx="10972800" cy="685800"/>
          </a:xfrm>
          <a:prstGeom prst="rect">
            <a:avLst/>
          </a:prstGeom>
          <a:noFill/>
          <a:ln/>
        </p:spPr>
        <p:txBody>
          <a:bodyPr wrap="square" lIns="0" tIns="0" rIns="0" bIns="0" rtlCol="0" anchor="ctr"/>
          <a:lstStyle/>
          <a:p>
            <a:pPr indent="0" marL="0">
              <a:buNone/>
            </a:pPr>
            <a:r>
              <a:rPr lang="en-US" sz="2800" b="1" dirty="0">
                <a:solidFill>
                  <a:srgbClr val="20252B"/>
                </a:solidFill>
                <a:latin typeface="Arial" pitchFamily="34" charset="0"/>
                <a:ea typeface="Arial" pitchFamily="34" charset="-122"/>
                <a:cs typeface="Arial" pitchFamily="34" charset="-120"/>
              </a:rPr>
              <a:t>Test with a small batch first.</a:t>
            </a:r>
            <a:endParaRPr lang="en-US" sz="2800" dirty="0"/>
          </a:p>
        </p:txBody>
      </p:sp>
      <p:sp>
        <p:nvSpPr>
          <p:cNvPr id="4" name="Shape 2"/>
          <p:cNvSpPr/>
          <p:nvPr/>
        </p:nvSpPr>
        <p:spPr>
          <a:xfrm>
            <a:off x="594360" y="1435608"/>
            <a:ext cx="11000232" cy="0"/>
          </a:xfrm>
          <a:prstGeom prst="line">
            <a:avLst/>
          </a:prstGeom>
          <a:noFill/>
          <a:ln w="12700">
            <a:solidFill>
              <a:srgbClr val="D7DDDF"/>
            </a:solidFill>
            <a:prstDash val="solid"/>
          </a:ln>
        </p:spPr>
      </p:sp>
      <p:sp>
        <p:nvSpPr>
          <p:cNvPr id="5" name="Shape 3"/>
          <p:cNvSpPr/>
          <p:nvPr/>
        </p:nvSpPr>
        <p:spPr>
          <a:xfrm>
            <a:off x="594360" y="6455664"/>
            <a:ext cx="11000232" cy="0"/>
          </a:xfrm>
          <a:prstGeom prst="line">
            <a:avLst/>
          </a:prstGeom>
          <a:noFill/>
          <a:ln w="12700">
            <a:solidFill>
              <a:srgbClr val="D7DDDF"/>
            </a:solidFill>
            <a:prstDash val="solid"/>
          </a:ln>
        </p:spPr>
      </p:sp>
      <p:sp>
        <p:nvSpPr>
          <p:cNvPr id="6" name="Text 4"/>
          <p:cNvSpPr/>
          <p:nvPr/>
        </p:nvSpPr>
        <p:spPr>
          <a:xfrm>
            <a:off x="621792" y="6537960"/>
            <a:ext cx="2743200" cy="155448"/>
          </a:xfrm>
          <a:prstGeom prst="rect">
            <a:avLst/>
          </a:prstGeom>
          <a:noFill/>
          <a:ln/>
        </p:spPr>
        <p:txBody>
          <a:bodyPr wrap="square" lIns="0" tIns="0" rIns="0" bIns="0" rtlCol="0" anchor="ctr"/>
          <a:lstStyle/>
          <a:p>
            <a:pPr indent="0" marL="0">
              <a:buNone/>
            </a:pPr>
            <a:r>
              <a:rPr lang="en-US" sz="900" dirty="0">
                <a:solidFill>
                  <a:srgbClr val="647079"/>
                </a:solidFill>
                <a:latin typeface="Arial" pitchFamily="34" charset="0"/>
                <a:ea typeface="Arial" pitchFamily="34" charset="-122"/>
                <a:cs typeface="Arial" pitchFamily="34" charset="-120"/>
              </a:rPr>
              <a:t>Viktor Zaika</a:t>
            </a:r>
            <a:endParaRPr lang="en-US" sz="900" dirty="0"/>
          </a:p>
        </p:txBody>
      </p:sp>
      <p:sp>
        <p:nvSpPr>
          <p:cNvPr id="7" name="Text 5"/>
          <p:cNvSpPr/>
          <p:nvPr/>
        </p:nvSpPr>
        <p:spPr>
          <a:xfrm>
            <a:off x="11064240" y="6528816"/>
            <a:ext cx="457200" cy="155448"/>
          </a:xfrm>
          <a:prstGeom prst="rect">
            <a:avLst/>
          </a:prstGeom>
          <a:noFill/>
          <a:ln/>
        </p:spPr>
        <p:txBody>
          <a:bodyPr wrap="square" lIns="0" tIns="0" rIns="0" bIns="0" rtlCol="0" anchor="ctr"/>
          <a:lstStyle/>
          <a:p>
            <a:pPr algn="r" indent="0" marL="0">
              <a:buNone/>
            </a:pPr>
            <a:r>
              <a:rPr lang="en-US" sz="900" dirty="0">
                <a:solidFill>
                  <a:srgbClr val="647079"/>
                </a:solidFill>
                <a:latin typeface="Arial" pitchFamily="34" charset="0"/>
                <a:ea typeface="Arial" pitchFamily="34" charset="-122"/>
                <a:cs typeface="Arial" pitchFamily="34" charset="-120"/>
              </a:rPr>
              <a:t>06</a:t>
            </a:r>
            <a:endParaRPr lang="en-US" sz="900" dirty="0"/>
          </a:p>
        </p:txBody>
      </p:sp>
      <p:sp>
        <p:nvSpPr>
          <p:cNvPr id="8" name="Shape 6"/>
          <p:cNvSpPr/>
          <p:nvPr/>
        </p:nvSpPr>
        <p:spPr>
          <a:xfrm>
            <a:off x="621792" y="1764792"/>
            <a:ext cx="10945368" cy="1179576"/>
          </a:xfrm>
          <a:prstGeom prst="rect">
            <a:avLst/>
          </a:prstGeom>
          <a:solidFill>
            <a:srgbClr val="FFFFFF"/>
          </a:solidFill>
          <a:ln w="12700">
            <a:solidFill>
              <a:srgbClr val="D7DDDF"/>
            </a:solidFill>
            <a:prstDash val="solid"/>
          </a:ln>
        </p:spPr>
      </p:sp>
      <p:sp>
        <p:nvSpPr>
          <p:cNvPr id="9" name="Text 7"/>
          <p:cNvSpPr/>
          <p:nvPr/>
        </p:nvSpPr>
        <p:spPr>
          <a:xfrm>
            <a:off x="932688" y="1975104"/>
            <a:ext cx="594360" cy="338328"/>
          </a:xfrm>
          <a:prstGeom prst="rect">
            <a:avLst/>
          </a:prstGeom>
          <a:noFill/>
          <a:ln/>
        </p:spPr>
        <p:txBody>
          <a:bodyPr wrap="square" lIns="0" tIns="0" rIns="0" bIns="0" rtlCol="0" anchor="ctr"/>
          <a:lstStyle/>
          <a:p>
            <a:pPr indent="0" marL="0">
              <a:buNone/>
            </a:pPr>
            <a:r>
              <a:rPr lang="en-US" sz="2000" b="1" dirty="0">
                <a:solidFill>
                  <a:srgbClr val="D9513F"/>
                </a:solidFill>
                <a:latin typeface="Arial" pitchFamily="34" charset="0"/>
                <a:ea typeface="Arial" pitchFamily="34" charset="-122"/>
                <a:cs typeface="Arial" pitchFamily="34" charset="-120"/>
              </a:rPr>
              <a:t>01</a:t>
            </a:r>
            <a:endParaRPr lang="en-US" sz="2000" dirty="0"/>
          </a:p>
        </p:txBody>
      </p:sp>
      <p:sp>
        <p:nvSpPr>
          <p:cNvPr id="10" name="Text 8"/>
          <p:cNvSpPr/>
          <p:nvPr/>
        </p:nvSpPr>
        <p:spPr>
          <a:xfrm>
            <a:off x="1828800" y="1911096"/>
            <a:ext cx="2743200" cy="393192"/>
          </a:xfrm>
          <a:prstGeom prst="rect">
            <a:avLst/>
          </a:prstGeom>
          <a:noFill/>
          <a:ln/>
        </p:spPr>
        <p:txBody>
          <a:bodyPr wrap="square" lIns="0" tIns="0" rIns="0" bIns="0" rtlCol="0" anchor="ctr"/>
          <a:lstStyle/>
          <a:p>
            <a:pPr indent="0" marL="0">
              <a:buNone/>
            </a:pPr>
            <a:r>
              <a:rPr lang="en-US" sz="2000" b="1" dirty="0">
                <a:solidFill>
                  <a:srgbClr val="20252B"/>
                </a:solidFill>
                <a:latin typeface="Arial" pitchFamily="34" charset="0"/>
                <a:ea typeface="Arial" pitchFamily="34" charset="-122"/>
                <a:cs typeface="Arial" pitchFamily="34" charset="-120"/>
              </a:rPr>
              <a:t>Credentials</a:t>
            </a:r>
            <a:endParaRPr lang="en-US" sz="2000" dirty="0"/>
          </a:p>
        </p:txBody>
      </p:sp>
      <p:sp>
        <p:nvSpPr>
          <p:cNvPr id="11" name="Text 9"/>
          <p:cNvSpPr/>
          <p:nvPr/>
        </p:nvSpPr>
        <p:spPr>
          <a:xfrm>
            <a:off x="4617720" y="1947672"/>
            <a:ext cx="6492240" cy="658368"/>
          </a:xfrm>
          <a:prstGeom prst="rect">
            <a:avLst/>
          </a:prstGeom>
          <a:noFill/>
          <a:ln/>
        </p:spPr>
        <p:txBody>
          <a:bodyPr wrap="square" lIns="0" tIns="0" rIns="0" bIns="0" rtlCol="0" anchor="ctr"/>
          <a:lstStyle/>
          <a:p>
            <a:pPr indent="0" marL="0">
              <a:buNone/>
            </a:pPr>
            <a:r>
              <a:rPr lang="en-US" sz="1600" dirty="0">
                <a:solidFill>
                  <a:srgbClr val="647079"/>
                </a:solidFill>
                <a:latin typeface="Arial" pitchFamily="34" charset="0"/>
                <a:ea typeface="Arial" pitchFamily="34" charset="-122"/>
                <a:cs typeface="Arial" pitchFamily="34" charset="-120"/>
              </a:rPr>
              <a:t>Connect Gmail, AI and any Drive or Sheets accounts.</a:t>
            </a:r>
            <a:endParaRPr lang="en-US" sz="1600" dirty="0"/>
          </a:p>
        </p:txBody>
      </p:sp>
      <p:sp>
        <p:nvSpPr>
          <p:cNvPr id="12" name="Shape 10"/>
          <p:cNvSpPr/>
          <p:nvPr/>
        </p:nvSpPr>
        <p:spPr>
          <a:xfrm>
            <a:off x="621792" y="3172968"/>
            <a:ext cx="10945368" cy="1179576"/>
          </a:xfrm>
          <a:prstGeom prst="rect">
            <a:avLst/>
          </a:prstGeom>
          <a:solidFill>
            <a:srgbClr val="FFFFFF"/>
          </a:solidFill>
          <a:ln w="12700">
            <a:solidFill>
              <a:srgbClr val="D7DDDF"/>
            </a:solidFill>
            <a:prstDash val="solid"/>
          </a:ln>
        </p:spPr>
      </p:sp>
      <p:sp>
        <p:nvSpPr>
          <p:cNvPr id="13" name="Text 11"/>
          <p:cNvSpPr/>
          <p:nvPr/>
        </p:nvSpPr>
        <p:spPr>
          <a:xfrm>
            <a:off x="932688" y="3383280"/>
            <a:ext cx="594360" cy="338328"/>
          </a:xfrm>
          <a:prstGeom prst="rect">
            <a:avLst/>
          </a:prstGeom>
          <a:noFill/>
          <a:ln/>
        </p:spPr>
        <p:txBody>
          <a:bodyPr wrap="square" lIns="0" tIns="0" rIns="0" bIns="0" rtlCol="0" anchor="ctr"/>
          <a:lstStyle/>
          <a:p>
            <a:pPr indent="0" marL="0">
              <a:buNone/>
            </a:pPr>
            <a:r>
              <a:rPr lang="en-US" sz="2000" b="1" dirty="0">
                <a:solidFill>
                  <a:srgbClr val="D9513F"/>
                </a:solidFill>
                <a:latin typeface="Arial" pitchFamily="34" charset="0"/>
                <a:ea typeface="Arial" pitchFamily="34" charset="-122"/>
                <a:cs typeface="Arial" pitchFamily="34" charset="-120"/>
              </a:rPr>
              <a:t>02</a:t>
            </a:r>
            <a:endParaRPr lang="en-US" sz="2000" dirty="0"/>
          </a:p>
        </p:txBody>
      </p:sp>
      <p:sp>
        <p:nvSpPr>
          <p:cNvPr id="14" name="Text 12"/>
          <p:cNvSpPr/>
          <p:nvPr/>
        </p:nvSpPr>
        <p:spPr>
          <a:xfrm>
            <a:off x="1828800" y="3319272"/>
            <a:ext cx="2743200" cy="393192"/>
          </a:xfrm>
          <a:prstGeom prst="rect">
            <a:avLst/>
          </a:prstGeom>
          <a:noFill/>
          <a:ln/>
        </p:spPr>
        <p:txBody>
          <a:bodyPr wrap="square" lIns="0" tIns="0" rIns="0" bIns="0" rtlCol="0" anchor="ctr"/>
          <a:lstStyle/>
          <a:p>
            <a:pPr indent="0" marL="0">
              <a:buNone/>
            </a:pPr>
            <a:r>
              <a:rPr lang="en-US" sz="2000" b="1" dirty="0">
                <a:solidFill>
                  <a:srgbClr val="20252B"/>
                </a:solidFill>
                <a:latin typeface="Arial" pitchFamily="34" charset="0"/>
                <a:ea typeface="Arial" pitchFamily="34" charset="-122"/>
                <a:cs typeface="Arial" pitchFamily="34" charset="-120"/>
              </a:rPr>
              <a:t>Data shape</a:t>
            </a:r>
            <a:endParaRPr lang="en-US" sz="2000" dirty="0"/>
          </a:p>
        </p:txBody>
      </p:sp>
      <p:sp>
        <p:nvSpPr>
          <p:cNvPr id="15" name="Text 13"/>
          <p:cNvSpPr/>
          <p:nvPr/>
        </p:nvSpPr>
        <p:spPr>
          <a:xfrm>
            <a:off x="4617720" y="3355848"/>
            <a:ext cx="6492240" cy="658368"/>
          </a:xfrm>
          <a:prstGeom prst="rect">
            <a:avLst/>
          </a:prstGeom>
          <a:noFill/>
          <a:ln/>
        </p:spPr>
        <p:txBody>
          <a:bodyPr wrap="square" lIns="0" tIns="0" rIns="0" bIns="0" rtlCol="0" anchor="ctr"/>
          <a:lstStyle/>
          <a:p>
            <a:pPr indent="0" marL="0">
              <a:buNone/>
            </a:pPr>
            <a:r>
              <a:rPr lang="en-US" sz="1600" dirty="0">
                <a:solidFill>
                  <a:srgbClr val="647079"/>
                </a:solidFill>
                <a:latin typeface="Arial" pitchFamily="34" charset="0"/>
                <a:ea typeface="Arial" pitchFamily="34" charset="-122"/>
                <a:cs typeface="Arial" pitchFamily="34" charset="-120"/>
              </a:rPr>
              <a:t>Check the JSON fields and Switch routes.</a:t>
            </a:r>
            <a:endParaRPr lang="en-US" sz="1600" dirty="0"/>
          </a:p>
        </p:txBody>
      </p:sp>
      <p:sp>
        <p:nvSpPr>
          <p:cNvPr id="16" name="Shape 14"/>
          <p:cNvSpPr/>
          <p:nvPr/>
        </p:nvSpPr>
        <p:spPr>
          <a:xfrm>
            <a:off x="621792" y="4581144"/>
            <a:ext cx="10945368" cy="1179576"/>
          </a:xfrm>
          <a:prstGeom prst="rect">
            <a:avLst/>
          </a:prstGeom>
          <a:solidFill>
            <a:srgbClr val="FFFFFF"/>
          </a:solidFill>
          <a:ln w="12700">
            <a:solidFill>
              <a:srgbClr val="D7DDDF"/>
            </a:solidFill>
            <a:prstDash val="solid"/>
          </a:ln>
        </p:spPr>
      </p:sp>
      <p:sp>
        <p:nvSpPr>
          <p:cNvPr id="17" name="Text 15"/>
          <p:cNvSpPr/>
          <p:nvPr/>
        </p:nvSpPr>
        <p:spPr>
          <a:xfrm>
            <a:off x="932688" y="4791456"/>
            <a:ext cx="594360" cy="338328"/>
          </a:xfrm>
          <a:prstGeom prst="rect">
            <a:avLst/>
          </a:prstGeom>
          <a:noFill/>
          <a:ln/>
        </p:spPr>
        <p:txBody>
          <a:bodyPr wrap="square" lIns="0" tIns="0" rIns="0" bIns="0" rtlCol="0" anchor="ctr"/>
          <a:lstStyle/>
          <a:p>
            <a:pPr indent="0" marL="0">
              <a:buNone/>
            </a:pPr>
            <a:r>
              <a:rPr lang="en-US" sz="2000" b="1" dirty="0">
                <a:solidFill>
                  <a:srgbClr val="D9513F"/>
                </a:solidFill>
                <a:latin typeface="Arial" pitchFamily="34" charset="0"/>
                <a:ea typeface="Arial" pitchFamily="34" charset="-122"/>
                <a:cs typeface="Arial" pitchFamily="34" charset="-120"/>
              </a:rPr>
              <a:t>03</a:t>
            </a:r>
            <a:endParaRPr lang="en-US" sz="2000" dirty="0"/>
          </a:p>
        </p:txBody>
      </p:sp>
      <p:sp>
        <p:nvSpPr>
          <p:cNvPr id="18" name="Text 16"/>
          <p:cNvSpPr/>
          <p:nvPr/>
        </p:nvSpPr>
        <p:spPr>
          <a:xfrm>
            <a:off x="1828800" y="4727448"/>
            <a:ext cx="2743200" cy="393192"/>
          </a:xfrm>
          <a:prstGeom prst="rect">
            <a:avLst/>
          </a:prstGeom>
          <a:noFill/>
          <a:ln/>
        </p:spPr>
        <p:txBody>
          <a:bodyPr wrap="square" lIns="0" tIns="0" rIns="0" bIns="0" rtlCol="0" anchor="ctr"/>
          <a:lstStyle/>
          <a:p>
            <a:pPr indent="0" marL="0">
              <a:buNone/>
            </a:pPr>
            <a:r>
              <a:rPr lang="en-US" sz="2000" b="1" dirty="0">
                <a:solidFill>
                  <a:srgbClr val="20252B"/>
                </a:solidFill>
                <a:latin typeface="Arial" pitchFamily="34" charset="0"/>
                <a:ea typeface="Arial" pitchFamily="34" charset="-122"/>
                <a:cs typeface="Arial" pitchFamily="34" charset="-120"/>
              </a:rPr>
              <a:t>Human review</a:t>
            </a:r>
            <a:endParaRPr lang="en-US" sz="2000" dirty="0"/>
          </a:p>
        </p:txBody>
      </p:sp>
      <p:sp>
        <p:nvSpPr>
          <p:cNvPr id="19" name="Text 17"/>
          <p:cNvSpPr/>
          <p:nvPr/>
        </p:nvSpPr>
        <p:spPr>
          <a:xfrm>
            <a:off x="4617720" y="4764024"/>
            <a:ext cx="6492240" cy="658368"/>
          </a:xfrm>
          <a:prstGeom prst="rect">
            <a:avLst/>
          </a:prstGeom>
          <a:noFill/>
          <a:ln/>
        </p:spPr>
        <p:txBody>
          <a:bodyPr wrap="square" lIns="0" tIns="0" rIns="0" bIns="0" rtlCol="0" anchor="ctr"/>
          <a:lstStyle/>
          <a:p>
            <a:pPr indent="0" marL="0">
              <a:buNone/>
            </a:pPr>
            <a:r>
              <a:rPr lang="en-US" sz="1600" dirty="0">
                <a:solidFill>
                  <a:srgbClr val="647079"/>
                </a:solidFill>
                <a:latin typeface="Arial" pitchFamily="34" charset="0"/>
                <a:ea typeface="Arial" pitchFamily="34" charset="-122"/>
                <a:cs typeface="Arial" pitchFamily="34" charset="-120"/>
              </a:rPr>
              <a:t>Read drafts and check invoice amounts before acting.</a:t>
            </a:r>
            <a:endParaRPr lang="en-US" sz="1600" dirty="0"/>
          </a:p>
        </p:txBody>
      </p:sp>
      <p:sp>
        <p:nvSpPr>
          <p:cNvPr id="20" name="Text 18"/>
          <p:cNvSpPr/>
          <p:nvPr/>
        </p:nvSpPr>
        <p:spPr>
          <a:xfrm>
            <a:off x="621792" y="6062472"/>
            <a:ext cx="10927080" cy="219456"/>
          </a:xfrm>
          <a:prstGeom prst="rect">
            <a:avLst/>
          </a:prstGeom>
          <a:noFill/>
          <a:ln/>
        </p:spPr>
        <p:txBody>
          <a:bodyPr wrap="square" lIns="0" tIns="0" rIns="0" bIns="0" rtlCol="0" anchor="ctr"/>
          <a:lstStyle/>
          <a:p>
            <a:pPr indent="0" marL="0">
              <a:buNone/>
            </a:pPr>
            <a:r>
              <a:rPr lang="en-US" sz="1100" dirty="0">
                <a:solidFill>
                  <a:srgbClr val="647079"/>
                </a:solidFill>
                <a:latin typeface="Arial" pitchFamily="34" charset="0"/>
                <a:ea typeface="Arial" pitchFamily="34" charset="-122"/>
                <a:cs typeface="Arial" pitchFamily="34" charset="-120"/>
              </a:rPr>
              <a:t>Full prompts are in the relevant slide notes and in the companion PDF.</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ZAIKA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 awesome n8n workflows to manage your emails</dc:title>
  <dc:subject>Three practical n8n email automations with actual template examples</dc:subject>
  <dc:creator>Viktor Zaika</dc:creator>
  <cp:lastModifiedBy>Viktor Zaika</cp:lastModifiedBy>
  <cp:revision>1</cp:revision>
  <dcterms:created xsi:type="dcterms:W3CDTF">2026-09-29T18:28:47Z</dcterms:created>
  <dcterms:modified xsi:type="dcterms:W3CDTF">2026-09-29T18:28:47Z</dcterms:modified>
</cp:coreProperties>
</file>